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9"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C63F"/>
    <a:srgbClr val="16A0DB"/>
    <a:srgbClr val="2B3990"/>
    <a:srgbClr val="97C68C"/>
    <a:srgbClr val="69A1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4" d="100"/>
          <a:sy n="114"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9F871-536D-4C13-B8CA-F07C7003C643}" type="datetimeFigureOut">
              <a:rPr lang="en-CA" smtClean="0"/>
              <a:t>27/09/2017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9F153-D490-4A9F-A34B-CC671F14210D}" type="slidenum">
              <a:rPr lang="en-CA" smtClean="0"/>
              <a:t>‹#›</a:t>
            </a:fld>
            <a:endParaRPr lang="en-CA"/>
          </a:p>
        </p:txBody>
      </p:sp>
    </p:spTree>
    <p:extLst>
      <p:ext uri="{BB962C8B-B14F-4D97-AF65-F5344CB8AC3E}">
        <p14:creationId xmlns:p14="http://schemas.microsoft.com/office/powerpoint/2010/main" val="368015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8A367FB-9823-4FA2-BFD1-04EF99A630DE}" type="datetime1">
              <a:rPr lang="en-CA" smtClean="0"/>
              <a:t>27/09/2017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135301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2D2D72-43B9-4E4D-A1CB-DB93BBFEA9FC}" type="datetime1">
              <a:rPr lang="en-CA" smtClean="0"/>
              <a:t>27/09/2017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242912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A807009-A4C1-4607-891F-BB182248BDA2}" type="datetime1">
              <a:rPr lang="en-CA" smtClean="0"/>
              <a:t>27/09/2017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191606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E9BFA24-FBDA-4426-9935-FFBA7C332362}" type="datetime1">
              <a:rPr lang="en-CA" smtClean="0"/>
              <a:t>27/09/2017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105928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DE203B-9347-4757-9F1C-04FC5A44084E}" type="datetime1">
              <a:rPr lang="en-CA" smtClean="0"/>
              <a:t>27/09/2017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299529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03DC4F8-E36E-44DA-9D55-A642E70B961A}" type="datetime1">
              <a:rPr lang="en-CA" smtClean="0"/>
              <a:t>27/09/2017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336852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1895325-37C3-4C77-8F9F-80AD162ECB4C}" type="datetime1">
              <a:rPr lang="en-CA" smtClean="0"/>
              <a:t>27/09/2017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366241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FEC0740-4754-41E3-88B4-01AC53BAC834}" type="datetime1">
              <a:rPr lang="en-CA" smtClean="0"/>
              <a:t>27/09/2017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352680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EB7DD-CC1A-40AB-9FFF-AB9D834B85D1}" type="datetime1">
              <a:rPr lang="en-CA" smtClean="0"/>
              <a:t>27/09/2017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226829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496149-45EB-4010-AC32-0D776E53EAE9}" type="datetime1">
              <a:rPr lang="en-CA" smtClean="0"/>
              <a:t>27/09/2017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12608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77228F-DDA1-47A8-81F6-A9C3BA30318A}" type="datetime1">
              <a:rPr lang="en-CA" smtClean="0"/>
              <a:t>27/09/2017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33CD8CD-EBF1-4994-A010-2C923BEF84FB}" type="slidenum">
              <a:rPr lang="en-CA" smtClean="0"/>
              <a:t>‹#›</a:t>
            </a:fld>
            <a:endParaRPr lang="en-CA"/>
          </a:p>
        </p:txBody>
      </p:sp>
    </p:spTree>
    <p:extLst>
      <p:ext uri="{BB962C8B-B14F-4D97-AF65-F5344CB8AC3E}">
        <p14:creationId xmlns:p14="http://schemas.microsoft.com/office/powerpoint/2010/main" val="329068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60E92-1E9D-4F11-9737-98653F14915A}" type="datetime1">
              <a:rPr lang="en-CA" smtClean="0"/>
              <a:t>27/09/2017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CD8CD-EBF1-4994-A010-2C923BEF84FB}" type="slidenum">
              <a:rPr lang="en-CA" smtClean="0"/>
              <a:t>‹#›</a:t>
            </a:fld>
            <a:endParaRPr lang="en-CA"/>
          </a:p>
        </p:txBody>
      </p:sp>
    </p:spTree>
    <p:extLst>
      <p:ext uri="{BB962C8B-B14F-4D97-AF65-F5344CB8AC3E}">
        <p14:creationId xmlns:p14="http://schemas.microsoft.com/office/powerpoint/2010/main" val="168075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33121"/>
            <a:ext cx="10668000" cy="2387600"/>
          </a:xfrm>
        </p:spPr>
        <p:txBody>
          <a:bodyPr>
            <a:normAutofit fontScale="90000"/>
          </a:bodyPr>
          <a:lstStyle/>
          <a:p>
            <a:pPr algn="l"/>
            <a:r>
              <a:rPr lang="fr-CA" dirty="0">
                <a:solidFill>
                  <a:srgbClr val="2B3990"/>
                </a:solidFill>
                <a:latin typeface="DINPro-Bold" panose="02000503030000020004" pitchFamily="50" charset="0"/>
              </a:rPr>
              <a:t>Génération Énergie : </a:t>
            </a:r>
            <a:br>
              <a:rPr lang="fr-CA" dirty="0">
                <a:solidFill>
                  <a:srgbClr val="2B3990"/>
                </a:solidFill>
                <a:latin typeface="DINPro-Bold" panose="02000503030000020004" pitchFamily="50" charset="0"/>
              </a:rPr>
            </a:br>
            <a:r>
              <a:rPr lang="fr-CA" dirty="0">
                <a:solidFill>
                  <a:srgbClr val="2B3990"/>
                </a:solidFill>
                <a:latin typeface="DINPro-Bold" panose="02000503030000020004" pitchFamily="50" charset="0"/>
              </a:rPr>
              <a:t>le nucléaire au Canada d’ici 2050</a:t>
            </a:r>
            <a:br>
              <a:rPr lang="en-CA" dirty="0">
                <a:latin typeface="DINPro-Bold" panose="02000503030000020004" pitchFamily="50" charset="0"/>
              </a:rPr>
            </a:br>
            <a:endParaRPr lang="en-CA" dirty="0">
              <a:latin typeface="DINPro-Bold" panose="02000503030000020004" pitchFamily="50" charset="0"/>
            </a:endParaRPr>
          </a:p>
        </p:txBody>
      </p:sp>
      <p:sp>
        <p:nvSpPr>
          <p:cNvPr id="3" name="Subtitle 2"/>
          <p:cNvSpPr>
            <a:spLocks noGrp="1"/>
          </p:cNvSpPr>
          <p:nvPr>
            <p:ph type="subTitle" idx="1"/>
          </p:nvPr>
        </p:nvSpPr>
        <p:spPr>
          <a:xfrm>
            <a:off x="762000" y="3520721"/>
            <a:ext cx="9144000" cy="1655762"/>
          </a:xfrm>
        </p:spPr>
        <p:txBody>
          <a:bodyPr/>
          <a:lstStyle/>
          <a:p>
            <a:pPr algn="l"/>
            <a:r>
              <a:rPr lang="fr-CA" dirty="0">
                <a:solidFill>
                  <a:srgbClr val="97C63F"/>
                </a:solidFill>
                <a:latin typeface="DINPro-Bold" panose="02000503030000020004" pitchFamily="50" charset="0"/>
              </a:rPr>
              <a:t>Association nucléaire canadienne</a:t>
            </a:r>
            <a:endParaRPr lang="en-CA" dirty="0">
              <a:solidFill>
                <a:srgbClr val="97C63F"/>
              </a:solidFill>
              <a:latin typeface="DINPro-Bold" panose="02000503030000020004" pitchFamily="50" charset="0"/>
            </a:endParaRPr>
          </a:p>
          <a:p>
            <a:pPr algn="l"/>
            <a:r>
              <a:rPr lang="fr-CA" dirty="0">
                <a:solidFill>
                  <a:srgbClr val="97C63F"/>
                </a:solidFill>
                <a:latin typeface="DINPro-Bold" panose="02000503030000020004" pitchFamily="50" charset="0"/>
              </a:rPr>
              <a:t>2 août 2017</a:t>
            </a:r>
            <a:endParaRPr lang="en-CA" dirty="0">
              <a:solidFill>
                <a:srgbClr val="97C63F"/>
              </a:solidFill>
              <a:latin typeface="DINPro-Bold" panose="02000503030000020004" pitchFamily="50" charset="0"/>
            </a:endParaRPr>
          </a:p>
          <a:p>
            <a:pPr algn="l"/>
            <a:endParaRPr lang="en-CA" dirty="0">
              <a:latin typeface="DINPro-Bold"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latin typeface="DINPro-Bold" panose="02000503030000020004" pitchFamily="50" charset="0"/>
              </a:rPr>
              <a:t>1</a:t>
            </a:fld>
            <a:endParaRPr lang="en-CA">
              <a:latin typeface="DINPro-Bold" panose="02000503030000020004" pitchFamily="50" charset="0"/>
            </a:endParaRPr>
          </a:p>
        </p:txBody>
      </p:sp>
    </p:spTree>
    <p:extLst>
      <p:ext uri="{BB962C8B-B14F-4D97-AF65-F5344CB8AC3E}">
        <p14:creationId xmlns:p14="http://schemas.microsoft.com/office/powerpoint/2010/main" val="1911211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a:solidFill>
                  <a:srgbClr val="16A0DB"/>
                </a:solidFill>
                <a:latin typeface="DINPro-Medium" panose="02000503030000020004" pitchFamily="50" charset="0"/>
              </a:rPr>
              <a:t>LEADERSHIP MONDIAL DU CANADA</a:t>
            </a:r>
            <a:endParaRPr lang="en-CA" dirty="0">
              <a:solidFill>
                <a:srgbClr val="16A0DB"/>
              </a:solidFill>
              <a:latin typeface="DINPro-Medium" panose="02000503030000020004" pitchFamily="50" charset="0"/>
            </a:endParaRPr>
          </a:p>
        </p:txBody>
      </p:sp>
      <p:sp>
        <p:nvSpPr>
          <p:cNvPr id="3" name="Content Placeholder 2"/>
          <p:cNvSpPr>
            <a:spLocks noGrp="1"/>
          </p:cNvSpPr>
          <p:nvPr>
            <p:ph idx="1"/>
          </p:nvPr>
        </p:nvSpPr>
        <p:spPr>
          <a:xfrm>
            <a:off x="838200" y="1825624"/>
            <a:ext cx="10515600" cy="4564417"/>
          </a:xfrm>
        </p:spPr>
        <p:txBody>
          <a:bodyPr>
            <a:noAutofit/>
          </a:bodyPr>
          <a:lstStyle/>
          <a:p>
            <a:pPr marL="0" indent="0">
              <a:lnSpc>
                <a:spcPct val="120000"/>
              </a:lnSpc>
              <a:buNone/>
            </a:pPr>
            <a:r>
              <a:rPr lang="fr-CA" sz="2000" dirty="0">
                <a:solidFill>
                  <a:srgbClr val="16A0DB"/>
                </a:solidFill>
                <a:latin typeface="DINPro-Medium" panose="02000503030000020004" pitchFamily="50" charset="0"/>
              </a:rPr>
              <a:t>Peu de pays peuvent apporter cet atout stratégique à la table des négociations diplomatiques.</a:t>
            </a:r>
            <a:endParaRPr lang="en-CA" sz="2000" dirty="0">
              <a:solidFill>
                <a:srgbClr val="16A0DB"/>
              </a:solidFill>
              <a:latin typeface="DINPro-Medium" panose="02000503030000020004" pitchFamily="50" charset="0"/>
            </a:endParaRPr>
          </a:p>
          <a:p>
            <a:pPr marL="0" indent="0">
              <a:lnSpc>
                <a:spcPct val="120000"/>
              </a:lnSpc>
              <a:buNone/>
            </a:pPr>
            <a:r>
              <a:rPr lang="fr-CA" sz="2000" dirty="0">
                <a:solidFill>
                  <a:srgbClr val="16A0DB"/>
                </a:solidFill>
                <a:latin typeface="DINPro-Medium" panose="02000503030000020004" pitchFamily="50" charset="0"/>
              </a:rPr>
              <a:t>La capacité nucléaire correspondra au </a:t>
            </a:r>
            <a:r>
              <a:rPr lang="fr-CA" sz="2000" dirty="0">
                <a:solidFill>
                  <a:srgbClr val="97C63F"/>
                </a:solidFill>
                <a:latin typeface="DINPro-Medium" panose="02000503030000020004" pitchFamily="50" charset="0"/>
              </a:rPr>
              <a:t>poids du Canada dans les affaires internationales en 2050.</a:t>
            </a:r>
            <a:endParaRPr lang="en-CA" sz="2000" dirty="0">
              <a:solidFill>
                <a:srgbClr val="97C63F"/>
              </a:solidFill>
              <a:latin typeface="DINPro-Medium" panose="02000503030000020004" pitchFamily="50" charset="0"/>
            </a:endParaRPr>
          </a:p>
          <a:p>
            <a:pPr marL="0" indent="0">
              <a:lnSpc>
                <a:spcPct val="120000"/>
              </a:lnSpc>
              <a:buNone/>
            </a:pPr>
            <a:r>
              <a:rPr lang="fr-CA" sz="2000" dirty="0">
                <a:solidFill>
                  <a:srgbClr val="16A0DB"/>
                </a:solidFill>
                <a:latin typeface="DINPro-Medium" panose="02000503030000020004" pitchFamily="50" charset="0"/>
              </a:rPr>
              <a:t>Nous resterons parmi le petit groupe des principaux pays possédant la technologie nucléaire, travaillant ensemble à promouvoir les avantages du nucléaire sur le plan humain.</a:t>
            </a:r>
            <a:endParaRPr lang="en-CA" sz="2000" dirty="0">
              <a:solidFill>
                <a:srgbClr val="16A0DB"/>
              </a:solidFill>
              <a:latin typeface="DINPro-Medium" panose="02000503030000020004" pitchFamily="50" charset="0"/>
            </a:endParaRPr>
          </a:p>
          <a:p>
            <a:pPr marL="0" indent="0">
              <a:lnSpc>
                <a:spcPct val="120000"/>
              </a:lnSpc>
              <a:buNone/>
            </a:pPr>
            <a:r>
              <a:rPr lang="fr-CA" sz="2000" dirty="0">
                <a:solidFill>
                  <a:srgbClr val="16A0DB"/>
                </a:solidFill>
                <a:latin typeface="DINPro-Medium" panose="02000503030000020004" pitchFamily="50" charset="0"/>
              </a:rPr>
              <a:t>Nous resterons également parmi les principaux </a:t>
            </a:r>
            <a:r>
              <a:rPr lang="fr-CA" sz="2000" dirty="0">
                <a:solidFill>
                  <a:srgbClr val="97C63F"/>
                </a:solidFill>
                <a:latin typeface="DINPro-Medium" panose="02000503030000020004" pitchFamily="50" charset="0"/>
              </a:rPr>
              <a:t>fournisseurs de technologies propres.</a:t>
            </a:r>
            <a:endParaRPr lang="en-CA" sz="2000" dirty="0">
              <a:solidFill>
                <a:srgbClr val="97C63F"/>
              </a:solidFill>
              <a:latin typeface="DINPro-Medium" panose="02000503030000020004" pitchFamily="50" charset="0"/>
            </a:endParaRPr>
          </a:p>
          <a:p>
            <a:pPr marL="0" indent="0">
              <a:lnSpc>
                <a:spcPct val="120000"/>
              </a:lnSpc>
              <a:buNone/>
            </a:pPr>
            <a:r>
              <a:rPr lang="fr-CA" sz="2000" dirty="0">
                <a:solidFill>
                  <a:srgbClr val="16A0DB"/>
                </a:solidFill>
                <a:latin typeface="DINPro-Medium" panose="02000503030000020004" pitchFamily="50" charset="0"/>
              </a:rPr>
              <a:t>Nous élargirons notre rôle de partenaire commercial et technologique, de mentor pour </a:t>
            </a:r>
            <a:r>
              <a:rPr lang="fr-CA" sz="2000" dirty="0">
                <a:solidFill>
                  <a:srgbClr val="97C63F"/>
                </a:solidFill>
                <a:latin typeface="DINPro-Medium" panose="02000503030000020004" pitchFamily="50" charset="0"/>
              </a:rPr>
              <a:t>la gouvernance du nucléaire et de leader diplomatique</a:t>
            </a:r>
            <a:r>
              <a:rPr lang="fr-CA" sz="2000" dirty="0">
                <a:solidFill>
                  <a:srgbClr val="16A0DB"/>
                </a:solidFill>
                <a:latin typeface="DINPro-Medium" panose="02000503030000020004" pitchFamily="50" charset="0"/>
              </a:rPr>
              <a:t> pour de nombreux autres pays cherchant à entrer dans l’espace de la technologie nucléaire.</a:t>
            </a:r>
            <a:endParaRPr lang="en-CA" sz="2000"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t>10</a:t>
            </a:fld>
            <a:endParaRPr lang="en-CA"/>
          </a:p>
        </p:txBody>
      </p:sp>
    </p:spTree>
    <p:extLst>
      <p:ext uri="{BB962C8B-B14F-4D97-AF65-F5344CB8AC3E}">
        <p14:creationId xmlns:p14="http://schemas.microsoft.com/office/powerpoint/2010/main" val="208721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b="1" dirty="0">
                <a:solidFill>
                  <a:srgbClr val="16A0DB"/>
                </a:solidFill>
                <a:latin typeface="DINPro-Medium" panose="02000503030000020004" pitchFamily="50" charset="0"/>
              </a:rPr>
              <a:t>LE CHEMIN VERS 2050</a:t>
            </a:r>
            <a:endParaRPr lang="en-CA" sz="3600" dirty="0">
              <a:solidFill>
                <a:srgbClr val="16A0DB"/>
              </a:solidFill>
              <a:latin typeface="DINPro-Medium" panose="02000503030000020004" pitchFamily="50" charset="0"/>
            </a:endParaRPr>
          </a:p>
        </p:txBody>
      </p:sp>
      <p:sp>
        <p:nvSpPr>
          <p:cNvPr id="3" name="Content Placeholder 2"/>
          <p:cNvSpPr>
            <a:spLocks noGrp="1"/>
          </p:cNvSpPr>
          <p:nvPr>
            <p:ph idx="1"/>
          </p:nvPr>
        </p:nvSpPr>
        <p:spPr>
          <a:xfrm>
            <a:off x="838200" y="1473798"/>
            <a:ext cx="10515600" cy="5247677"/>
          </a:xfrm>
        </p:spPr>
        <p:txBody>
          <a:bodyPr>
            <a:noAutofit/>
          </a:bodyPr>
          <a:lstStyle/>
          <a:p>
            <a:pPr marL="0" indent="0">
              <a:lnSpc>
                <a:spcPct val="120000"/>
              </a:lnSpc>
              <a:buNone/>
            </a:pPr>
            <a:r>
              <a:rPr lang="fr-CA" sz="1600" dirty="0">
                <a:solidFill>
                  <a:srgbClr val="16A0DB"/>
                </a:solidFill>
                <a:latin typeface="DINPro-Medium" panose="02000503030000020004" pitchFamily="50" charset="0"/>
              </a:rPr>
              <a:t>L’industrie a élaboré sa vision au sein du </a:t>
            </a:r>
            <a:r>
              <a:rPr lang="fr-CA" sz="1600" dirty="0" err="1">
                <a:solidFill>
                  <a:srgbClr val="97C63F"/>
                </a:solidFill>
                <a:latin typeface="DINPro-Medium" panose="02000503030000020004" pitchFamily="50" charset="0"/>
              </a:rPr>
              <a:t>Nuclear</a:t>
            </a:r>
            <a:r>
              <a:rPr lang="fr-CA" sz="1600" dirty="0">
                <a:solidFill>
                  <a:srgbClr val="97C63F"/>
                </a:solidFill>
                <a:latin typeface="DINPro-Medium" panose="02000503030000020004" pitchFamily="50" charset="0"/>
              </a:rPr>
              <a:t> Leadership Forum </a:t>
            </a:r>
            <a:r>
              <a:rPr lang="fr-CA" sz="1600" dirty="0">
                <a:solidFill>
                  <a:srgbClr val="16A0DB"/>
                </a:solidFill>
                <a:latin typeface="DINPro-Medium" panose="02000503030000020004" pitchFamily="50" charset="0"/>
              </a:rPr>
              <a:t>depuis 2012.</a:t>
            </a:r>
            <a:r>
              <a:rPr lang="en-CA" sz="1600" dirty="0">
                <a:solidFill>
                  <a:srgbClr val="16A0DB"/>
                </a:solidFill>
                <a:latin typeface="DINPro-Medium" panose="02000503030000020004" pitchFamily="50" charset="0"/>
              </a:rPr>
              <a:t> </a:t>
            </a:r>
            <a:r>
              <a:rPr lang="fr-CA" sz="1600" dirty="0">
                <a:solidFill>
                  <a:srgbClr val="16A0DB"/>
                </a:solidFill>
                <a:latin typeface="DINPro-Medium" panose="02000503030000020004" pitchFamily="50" charset="0"/>
              </a:rPr>
              <a:t>Des études sur la </a:t>
            </a:r>
            <a:r>
              <a:rPr lang="fr-CA" sz="1600" dirty="0" err="1">
                <a:solidFill>
                  <a:srgbClr val="16A0DB"/>
                </a:solidFill>
                <a:latin typeface="DINPro-Medium" panose="02000503030000020004" pitchFamily="50" charset="0"/>
              </a:rPr>
              <a:t>décarbonisation</a:t>
            </a:r>
            <a:r>
              <a:rPr lang="fr-CA" sz="1600" dirty="0">
                <a:solidFill>
                  <a:srgbClr val="16A0DB"/>
                </a:solidFill>
                <a:latin typeface="DINPro-Medium" panose="02000503030000020004" pitchFamily="50" charset="0"/>
              </a:rPr>
              <a:t> profonde prouvent la nécessité de recourir encore plus au nucléaire.</a:t>
            </a:r>
          </a:p>
          <a:p>
            <a:pPr marL="0" indent="0">
              <a:lnSpc>
                <a:spcPct val="120000"/>
              </a:lnSpc>
              <a:buNone/>
            </a:pPr>
            <a:endParaRPr lang="en-CA" sz="1600" dirty="0">
              <a:solidFill>
                <a:srgbClr val="16A0DB"/>
              </a:solidFill>
              <a:latin typeface="DINPro-Medium" panose="02000503030000020004" pitchFamily="50" charset="0"/>
            </a:endParaRPr>
          </a:p>
          <a:p>
            <a:pPr marL="0" indent="0">
              <a:lnSpc>
                <a:spcPct val="120000"/>
              </a:lnSpc>
              <a:spcBef>
                <a:spcPts val="0"/>
              </a:spcBef>
              <a:buNone/>
            </a:pPr>
            <a:r>
              <a:rPr lang="fr-CA" sz="1600" dirty="0">
                <a:solidFill>
                  <a:srgbClr val="16A0DB"/>
                </a:solidFill>
                <a:latin typeface="DINPro-Medium" panose="02000503030000020004" pitchFamily="50" charset="0"/>
              </a:rPr>
              <a:t>Maintenant, nous avons </a:t>
            </a:r>
            <a:r>
              <a:rPr lang="fr-CA" sz="1600" dirty="0">
                <a:solidFill>
                  <a:srgbClr val="97C63F"/>
                </a:solidFill>
                <a:latin typeface="DINPro-Medium" panose="02000503030000020004" pitchFamily="50" charset="0"/>
              </a:rPr>
              <a:t>besoin que le gouvernement </a:t>
            </a:r>
            <a:r>
              <a:rPr lang="fr-CA" sz="1600" dirty="0">
                <a:solidFill>
                  <a:srgbClr val="16A0DB"/>
                </a:solidFill>
                <a:latin typeface="DINPro-Medium" panose="02000503030000020004" pitchFamily="50" charset="0"/>
              </a:rPr>
              <a:t>fasse action </a:t>
            </a:r>
          </a:p>
          <a:p>
            <a:pPr marL="0" indent="0">
              <a:lnSpc>
                <a:spcPct val="120000"/>
              </a:lnSpc>
              <a:spcBef>
                <a:spcPts val="0"/>
              </a:spcBef>
              <a:buNone/>
            </a:pPr>
            <a:r>
              <a:rPr lang="fr-CA" sz="1600" dirty="0">
                <a:solidFill>
                  <a:srgbClr val="16A0DB"/>
                </a:solidFill>
                <a:latin typeface="DINPro-Medium" panose="02000503030000020004" pitchFamily="50" charset="0"/>
              </a:rPr>
              <a:t>commune avec nous pour :</a:t>
            </a:r>
            <a:endParaRPr lang="en-CA" sz="1600" dirty="0">
              <a:solidFill>
                <a:srgbClr val="16A0DB"/>
              </a:solidFill>
              <a:latin typeface="DINPro-Medium" panose="02000503030000020004" pitchFamily="50" charset="0"/>
            </a:endParaRPr>
          </a:p>
          <a:p>
            <a:pPr lvl="0">
              <a:lnSpc>
                <a:spcPct val="120000"/>
              </a:lnSpc>
            </a:pPr>
            <a:r>
              <a:rPr lang="fr-CA" sz="1600" dirty="0">
                <a:solidFill>
                  <a:srgbClr val="16A0DB"/>
                </a:solidFill>
                <a:latin typeface="DINPro-Medium" panose="02000503030000020004" pitchFamily="50" charset="0"/>
              </a:rPr>
              <a:t>Développer l’excellence canadienne pour soutenir le cycle de vie sûr </a:t>
            </a:r>
          </a:p>
          <a:p>
            <a:pPr marL="0" lvl="0" indent="0">
              <a:lnSpc>
                <a:spcPct val="120000"/>
              </a:lnSpc>
              <a:spcBef>
                <a:spcPts val="0"/>
              </a:spcBef>
              <a:buNone/>
            </a:pPr>
            <a:r>
              <a:rPr lang="fr-CA" sz="1600" dirty="0">
                <a:solidFill>
                  <a:srgbClr val="16A0DB"/>
                </a:solidFill>
                <a:latin typeface="DINPro-Medium" panose="02000503030000020004" pitchFamily="50" charset="0"/>
              </a:rPr>
              <a:t>    des réacteurs.</a:t>
            </a:r>
            <a:endParaRPr lang="en-CA" sz="1600" dirty="0">
              <a:solidFill>
                <a:srgbClr val="16A0DB"/>
              </a:solidFill>
              <a:latin typeface="DINPro-Medium" panose="02000503030000020004" pitchFamily="50" charset="0"/>
            </a:endParaRPr>
          </a:p>
          <a:p>
            <a:pPr lvl="0">
              <a:lnSpc>
                <a:spcPct val="120000"/>
              </a:lnSpc>
            </a:pPr>
            <a:r>
              <a:rPr lang="fr-CA" sz="1600" dirty="0">
                <a:solidFill>
                  <a:srgbClr val="16A0DB"/>
                </a:solidFill>
                <a:latin typeface="DINPro-Medium" panose="02000503030000020004" pitchFamily="50" charset="0"/>
              </a:rPr>
              <a:t>Évaluer des politiques et règlements dans l’optique des applications et concepts de pointe.</a:t>
            </a:r>
          </a:p>
          <a:p>
            <a:pPr lvl="0">
              <a:lnSpc>
                <a:spcPct val="120000"/>
              </a:lnSpc>
            </a:pPr>
            <a:r>
              <a:rPr lang="fr-CA" sz="1600" dirty="0">
                <a:solidFill>
                  <a:srgbClr val="16A0DB"/>
                </a:solidFill>
                <a:latin typeface="DINPro-Medium" panose="02000503030000020004" pitchFamily="50" charset="0"/>
              </a:rPr>
              <a:t>Recommencer à construire de nouveaux réacteurs au Canada – car sinon, nous ne pourrons pas rester à la table des chefs de file internationaux ni maintenir notre </a:t>
            </a:r>
            <a:r>
              <a:rPr lang="fr-CA" sz="1600" dirty="0">
                <a:solidFill>
                  <a:srgbClr val="97C63F"/>
                </a:solidFill>
                <a:latin typeface="DINPro-Medium" panose="02000503030000020004" pitchFamily="50" charset="0"/>
              </a:rPr>
              <a:t>base de talents et de fournisseurs.</a:t>
            </a:r>
            <a:endParaRPr lang="en-CA" sz="1600" dirty="0">
              <a:solidFill>
                <a:srgbClr val="97C63F"/>
              </a:solidFill>
              <a:latin typeface="DINPro-Medium" panose="02000503030000020004" pitchFamily="50" charset="0"/>
            </a:endParaRPr>
          </a:p>
          <a:p>
            <a:pPr lvl="0">
              <a:lnSpc>
                <a:spcPct val="120000"/>
              </a:lnSpc>
            </a:pPr>
            <a:r>
              <a:rPr lang="fr-CA" sz="1600" dirty="0">
                <a:solidFill>
                  <a:srgbClr val="16A0DB"/>
                </a:solidFill>
                <a:latin typeface="DINPro-Medium" panose="02000503030000020004" pitchFamily="50" charset="0"/>
              </a:rPr>
              <a:t>Présenter </a:t>
            </a:r>
            <a:r>
              <a:rPr lang="fr-CA" sz="1600" dirty="0">
                <a:solidFill>
                  <a:srgbClr val="97C63F"/>
                </a:solidFill>
                <a:latin typeface="DINPro-Medium" panose="02000503030000020004" pitchFamily="50" charset="0"/>
              </a:rPr>
              <a:t>la technologie de réacteur canadienne </a:t>
            </a:r>
            <a:r>
              <a:rPr lang="fr-CA" sz="1600" dirty="0">
                <a:solidFill>
                  <a:srgbClr val="16A0DB"/>
                </a:solidFill>
                <a:latin typeface="DINPro-Medium" panose="02000503030000020004" pitchFamily="50" charset="0"/>
              </a:rPr>
              <a:t>dans le monde entier. </a:t>
            </a:r>
            <a:endParaRPr lang="en-CA" sz="1600" dirty="0">
              <a:solidFill>
                <a:srgbClr val="16A0DB"/>
              </a:solidFill>
              <a:latin typeface="DINPro-Medium" panose="02000503030000020004" pitchFamily="50" charset="0"/>
            </a:endParaRPr>
          </a:p>
          <a:p>
            <a:pPr lvl="0">
              <a:lnSpc>
                <a:spcPct val="120000"/>
              </a:lnSpc>
            </a:pPr>
            <a:r>
              <a:rPr lang="fr-CA" sz="1600" dirty="0">
                <a:solidFill>
                  <a:srgbClr val="16A0DB"/>
                </a:solidFill>
                <a:latin typeface="DINPro-Medium" panose="02000503030000020004" pitchFamily="50" charset="0"/>
              </a:rPr>
              <a:t>Présenter un concept de TPRM avec du contenu canadien dans le monde – le seul client capable de réaliser les avantages des TPRM dans les communautés isolées, autochtones et nordiques du Canada est le </a:t>
            </a:r>
            <a:r>
              <a:rPr lang="fr-CA" sz="1600" dirty="0">
                <a:solidFill>
                  <a:srgbClr val="97C63F"/>
                </a:solidFill>
                <a:latin typeface="DINPro-Medium" panose="02000503030000020004" pitchFamily="50" charset="0"/>
              </a:rPr>
              <a:t>gouvernemen</a:t>
            </a:r>
            <a:r>
              <a:rPr lang="fr-CA" sz="1600" dirty="0">
                <a:solidFill>
                  <a:srgbClr val="16A0DB"/>
                </a:solidFill>
                <a:latin typeface="DINPro-Medium" panose="02000503030000020004" pitchFamily="50" charset="0"/>
              </a:rPr>
              <a:t>t, puisqu’il est responsable de l’énergie et des émissions dans ces régions.</a:t>
            </a:r>
            <a:endParaRPr lang="en-CA" sz="1600"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t>11</a:t>
            </a:fld>
            <a:endParaRPr lang="en-CA" dirty="0"/>
          </a:p>
        </p:txBody>
      </p:sp>
      <p:pic>
        <p:nvPicPr>
          <p:cNvPr id="5" name="Picture 4">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096203" y="2285250"/>
            <a:ext cx="1257597" cy="1255956"/>
          </a:xfrm>
          <a:prstGeom prst="rect">
            <a:avLst/>
          </a:prstGeom>
        </p:spPr>
      </p:pic>
    </p:spTree>
    <p:extLst>
      <p:ext uri="{BB962C8B-B14F-4D97-AF65-F5344CB8AC3E}">
        <p14:creationId xmlns:p14="http://schemas.microsoft.com/office/powerpoint/2010/main" val="267103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fr-CA" sz="3600" b="1" dirty="0">
                <a:solidFill>
                  <a:srgbClr val="16A0DB"/>
                </a:solidFill>
                <a:latin typeface="DINPro-Medium" panose="02000503030000020004" pitchFamily="50" charset="0"/>
              </a:rPr>
            </a:br>
            <a:r>
              <a:rPr lang="fr-CA" sz="3600" b="1" dirty="0">
                <a:solidFill>
                  <a:srgbClr val="16A0DB"/>
                </a:solidFill>
                <a:latin typeface="DINPro-Medium" panose="02000503030000020004" pitchFamily="50" charset="0"/>
              </a:rPr>
              <a:t>ET...</a:t>
            </a:r>
            <a:br>
              <a:rPr lang="en-CA" sz="3600" dirty="0">
                <a:solidFill>
                  <a:srgbClr val="16A0DB"/>
                </a:solidFill>
                <a:latin typeface="DINPro-Medium" panose="02000503030000020004" pitchFamily="50" charset="0"/>
              </a:rPr>
            </a:br>
            <a:endParaRPr lang="en-CA" sz="3600" dirty="0">
              <a:solidFill>
                <a:srgbClr val="16A0DB"/>
              </a:solidFill>
              <a:latin typeface="DINPro-Medium" panose="02000503030000020004" pitchFamily="50" charset="0"/>
            </a:endParaRPr>
          </a:p>
        </p:txBody>
      </p:sp>
      <p:sp>
        <p:nvSpPr>
          <p:cNvPr id="3" name="Content Placeholder 2"/>
          <p:cNvSpPr>
            <a:spLocks noGrp="1"/>
          </p:cNvSpPr>
          <p:nvPr>
            <p:ph idx="1"/>
          </p:nvPr>
        </p:nvSpPr>
        <p:spPr>
          <a:xfrm>
            <a:off x="838200" y="1323191"/>
            <a:ext cx="10515600" cy="4853772"/>
          </a:xfrm>
        </p:spPr>
        <p:txBody>
          <a:bodyPr>
            <a:normAutofit fontScale="77500" lnSpcReduction="20000"/>
          </a:bodyPr>
          <a:lstStyle/>
          <a:p>
            <a:pPr marL="0" indent="0">
              <a:lnSpc>
                <a:spcPct val="120000"/>
              </a:lnSpc>
              <a:spcBef>
                <a:spcPts val="0"/>
              </a:spcBef>
              <a:buNone/>
            </a:pPr>
            <a:r>
              <a:rPr lang="fr-CA" dirty="0">
                <a:solidFill>
                  <a:srgbClr val="16A0DB"/>
                </a:solidFill>
                <a:latin typeface="DINPro-Medium" panose="02000503030000020004" pitchFamily="50" charset="0"/>
              </a:rPr>
              <a:t>Le défi pour le nucléaire pourrait être d’obtenir et de </a:t>
            </a:r>
          </a:p>
          <a:p>
            <a:pPr marL="0" indent="0">
              <a:lnSpc>
                <a:spcPct val="120000"/>
              </a:lnSpc>
              <a:spcBef>
                <a:spcPts val="0"/>
              </a:spcBef>
              <a:buNone/>
            </a:pPr>
            <a:r>
              <a:rPr lang="fr-CA" dirty="0">
                <a:solidFill>
                  <a:srgbClr val="16A0DB"/>
                </a:solidFill>
                <a:latin typeface="DINPro-Medium" panose="02000503030000020004" pitchFamily="50" charset="0"/>
              </a:rPr>
              <a:t>conserver le « permis social » si les Canadiens n’entendent</a:t>
            </a:r>
          </a:p>
          <a:p>
            <a:pPr marL="0" indent="0">
              <a:lnSpc>
                <a:spcPct val="120000"/>
              </a:lnSpc>
              <a:spcBef>
                <a:spcPts val="0"/>
              </a:spcBef>
              <a:buNone/>
            </a:pPr>
            <a:r>
              <a:rPr lang="fr-CA" dirty="0">
                <a:solidFill>
                  <a:srgbClr val="16A0DB"/>
                </a:solidFill>
                <a:latin typeface="DINPro-Medium" panose="02000503030000020004" pitchFamily="50" charset="0"/>
              </a:rPr>
              <a:t> pas le </a:t>
            </a:r>
            <a:r>
              <a:rPr lang="fr-CA" dirty="0">
                <a:solidFill>
                  <a:srgbClr val="97C63F"/>
                </a:solidFill>
                <a:latin typeface="DINPro-Medium" panose="02000503030000020004" pitchFamily="50" charset="0"/>
              </a:rPr>
              <a:t>gouvernement défendre le rôle positif du nucléaire</a:t>
            </a:r>
            <a:r>
              <a:rPr lang="fr-CA" dirty="0">
                <a:solidFill>
                  <a:srgbClr val="16A0DB"/>
                </a:solidFill>
                <a:latin typeface="DINPro-Medium" panose="02000503030000020004" pitchFamily="50" charset="0"/>
              </a:rPr>
              <a:t> dans </a:t>
            </a:r>
          </a:p>
          <a:p>
            <a:pPr marL="0" indent="0">
              <a:lnSpc>
                <a:spcPct val="120000"/>
              </a:lnSpc>
              <a:spcBef>
                <a:spcPts val="0"/>
              </a:spcBef>
              <a:buNone/>
            </a:pPr>
            <a:r>
              <a:rPr lang="fr-CA" dirty="0">
                <a:solidFill>
                  <a:srgbClr val="16A0DB"/>
                </a:solidFill>
                <a:latin typeface="DINPro-Medium" panose="02000503030000020004" pitchFamily="50" charset="0"/>
              </a:rPr>
              <a:t>une économie sobre en carbone.</a:t>
            </a:r>
            <a:endParaRPr lang="en-CA" dirty="0">
              <a:solidFill>
                <a:srgbClr val="16A0DB"/>
              </a:solidFill>
              <a:latin typeface="DINPro-Medium" panose="02000503030000020004" pitchFamily="50" charset="0"/>
            </a:endParaRPr>
          </a:p>
          <a:p>
            <a:pPr marL="0" indent="0">
              <a:lnSpc>
                <a:spcPct val="120000"/>
              </a:lnSpc>
              <a:buNone/>
            </a:pPr>
            <a:r>
              <a:rPr lang="fr-CA" dirty="0">
                <a:solidFill>
                  <a:srgbClr val="16A0DB"/>
                </a:solidFill>
                <a:latin typeface="DINPro-Medium" panose="02000503030000020004" pitchFamily="50" charset="0"/>
              </a:rPr>
              <a:t>Le gouvernement doit ainsi « vendre » plus rapidement aux Canadiens une vision pragmatique, et non dogmatique, du défi climatique – notamment en les renseignant sur la vraie provenance des émissions des GES, les moyens réalistes de les réduire à grande échelle et l’ampleur du changement que cela implique.</a:t>
            </a:r>
            <a:endParaRPr lang="en-CA" dirty="0">
              <a:solidFill>
                <a:srgbClr val="16A0DB"/>
              </a:solidFill>
              <a:latin typeface="DINPro-Medium" panose="02000503030000020004" pitchFamily="50" charset="0"/>
            </a:endParaRPr>
          </a:p>
          <a:p>
            <a:pPr marL="0" indent="0">
              <a:lnSpc>
                <a:spcPct val="120000"/>
              </a:lnSpc>
              <a:buNone/>
            </a:pPr>
            <a:r>
              <a:rPr lang="fr-CA" dirty="0">
                <a:solidFill>
                  <a:srgbClr val="16A0DB"/>
                </a:solidFill>
                <a:latin typeface="DINPro-Medium" panose="02000503030000020004" pitchFamily="50" charset="0"/>
              </a:rPr>
              <a:t>Le secteur de l’énergie nucléaire au Canada n’a pas les ressources pour communiquer avec des dizaines de millions de Canadiens. </a:t>
            </a:r>
            <a:r>
              <a:rPr lang="fr-CA" dirty="0">
                <a:solidFill>
                  <a:srgbClr val="97C63F"/>
                </a:solidFill>
                <a:latin typeface="DINPro-Medium" panose="02000503030000020004" pitchFamily="50" charset="0"/>
              </a:rPr>
              <a:t>Seul le gouvernement peut mieux réfuter les mythes et conceptions erronées</a:t>
            </a:r>
            <a:r>
              <a:rPr lang="fr-CA" dirty="0">
                <a:solidFill>
                  <a:srgbClr val="16A0DB"/>
                </a:solidFill>
                <a:latin typeface="DINPro-Medium" panose="02000503030000020004" pitchFamily="50" charset="0"/>
              </a:rPr>
              <a:t> qui empêchent le public d’emprunter des voies réalistes pour l’avenir.</a:t>
            </a:r>
            <a:endParaRPr lang="en-CA" dirty="0">
              <a:solidFill>
                <a:srgbClr val="16A0DB"/>
              </a:solidFill>
              <a:latin typeface="DINPro-Medium" panose="02000503030000020004" pitchFamily="50" charset="0"/>
            </a:endParaRPr>
          </a:p>
          <a:p>
            <a:endParaRPr lang="en-CA"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t>12</a:t>
            </a:fld>
            <a:endParaRPr lang="en-CA"/>
          </a:p>
        </p:txBody>
      </p:sp>
      <p:pic>
        <p:nvPicPr>
          <p:cNvPr id="5" name="Picture 4">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trans="50000"/>
                    </a14:imgEffect>
                  </a14:imgLayer>
                </a14:imgProps>
              </a:ext>
            </a:extLst>
          </a:blip>
          <a:stretch>
            <a:fillRect/>
          </a:stretch>
        </p:blipFill>
        <p:spPr>
          <a:xfrm>
            <a:off x="9730061" y="1027906"/>
            <a:ext cx="1149735" cy="1131010"/>
          </a:xfrm>
          <a:prstGeom prst="rect">
            <a:avLst/>
          </a:prstGeom>
        </p:spPr>
      </p:pic>
    </p:spTree>
    <p:extLst>
      <p:ext uri="{BB962C8B-B14F-4D97-AF65-F5344CB8AC3E}">
        <p14:creationId xmlns:p14="http://schemas.microsoft.com/office/powerpoint/2010/main" val="73690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FR" sz="4000" dirty="0">
                <a:solidFill>
                  <a:srgbClr val="16A0DB"/>
                </a:solidFill>
                <a:latin typeface="DINPro-Medium" panose="02000503030000020004" pitchFamily="50" charset="0"/>
              </a:rPr>
              <a:t>L’Association nucléaire canadienne remercie le ministre Jim Carr et Ressources naturelles Canada de lui avoir permis de faire valoir son point de vue.</a:t>
            </a:r>
            <a:endParaRPr lang="en-CA" sz="4000"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t>13</a:t>
            </a:fld>
            <a:endParaRPr lang="en-CA"/>
          </a:p>
        </p:txBody>
      </p:sp>
    </p:spTree>
    <p:extLst>
      <p:ext uri="{BB962C8B-B14F-4D97-AF65-F5344CB8AC3E}">
        <p14:creationId xmlns:p14="http://schemas.microsoft.com/office/powerpoint/2010/main" val="219061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971"/>
            <a:ext cx="10515600" cy="4336309"/>
          </a:xfrm>
        </p:spPr>
        <p:txBody>
          <a:bodyPr>
            <a:normAutofit/>
          </a:bodyPr>
          <a:lstStyle/>
          <a:p>
            <a:pPr marL="0" indent="0">
              <a:lnSpc>
                <a:spcPct val="100000"/>
              </a:lnSpc>
              <a:buNone/>
            </a:pPr>
            <a:r>
              <a:rPr lang="fr-CA" sz="2200" dirty="0">
                <a:solidFill>
                  <a:srgbClr val="16A0DB"/>
                </a:solidFill>
                <a:latin typeface="DINPro-Medium" panose="02000503030000020004" pitchFamily="50" charset="0"/>
              </a:rPr>
              <a:t>Le gouvernement du Canada a demandé à l’Association nucléaire canadienne (ANC) de consulter l’industrie du nucléaire au Canada, dont des femmes, des jeunes et des Autochtones, puis de produire un rapport en vue du processus d’élaboration de la politique </a:t>
            </a:r>
            <a:r>
              <a:rPr lang="fr-CA" sz="2200" dirty="0">
                <a:solidFill>
                  <a:srgbClr val="92D050"/>
                </a:solidFill>
                <a:latin typeface="DINPro-Medium" panose="02000503030000020004" pitchFamily="50" charset="0"/>
              </a:rPr>
              <a:t>Génération Énergie</a:t>
            </a:r>
            <a:r>
              <a:rPr lang="fr-CA" sz="2200" dirty="0">
                <a:solidFill>
                  <a:srgbClr val="16A0DB"/>
                </a:solidFill>
                <a:latin typeface="DINPro-Medium" panose="02000503030000020004" pitchFamily="50" charset="0"/>
              </a:rPr>
              <a:t>, de Ressources naturelles Canada.</a:t>
            </a:r>
          </a:p>
          <a:p>
            <a:pPr marL="0" indent="0">
              <a:lnSpc>
                <a:spcPct val="100000"/>
              </a:lnSpc>
              <a:buNone/>
            </a:pPr>
            <a:endParaRPr lang="en-CA" sz="2200" dirty="0">
              <a:solidFill>
                <a:srgbClr val="16A0DB"/>
              </a:solidFill>
              <a:latin typeface="DINPro-Medium" panose="02000503030000020004" pitchFamily="50" charset="0"/>
            </a:endParaRPr>
          </a:p>
          <a:p>
            <a:pPr marL="0" indent="0">
              <a:lnSpc>
                <a:spcPct val="100000"/>
              </a:lnSpc>
              <a:buNone/>
            </a:pPr>
            <a:r>
              <a:rPr lang="fr-CA" sz="2200" dirty="0">
                <a:solidFill>
                  <a:srgbClr val="16A0DB"/>
                </a:solidFill>
                <a:latin typeface="DINPro-Medium" panose="02000503030000020004" pitchFamily="50" charset="0"/>
              </a:rPr>
              <a:t>À quoi ressemblera le secteur de l’énergie nucléaire au Canada en 2050? </a:t>
            </a:r>
          </a:p>
          <a:p>
            <a:pPr marL="0" indent="0">
              <a:lnSpc>
                <a:spcPct val="100000"/>
              </a:lnSpc>
              <a:buNone/>
            </a:pPr>
            <a:endParaRPr lang="en-CA" sz="2200" dirty="0">
              <a:solidFill>
                <a:srgbClr val="16A0DB"/>
              </a:solidFill>
              <a:latin typeface="DINPro-Medium" panose="02000503030000020004" pitchFamily="50" charset="0"/>
            </a:endParaRPr>
          </a:p>
          <a:p>
            <a:pPr marL="0" indent="0">
              <a:lnSpc>
                <a:spcPct val="100000"/>
              </a:lnSpc>
              <a:buNone/>
            </a:pPr>
            <a:r>
              <a:rPr lang="fr-CA" sz="2200" dirty="0">
                <a:solidFill>
                  <a:srgbClr val="16A0DB"/>
                </a:solidFill>
                <a:latin typeface="DINPro-Medium" panose="02000503030000020004" pitchFamily="50" charset="0"/>
              </a:rPr>
              <a:t>L’ANC a organisé des discussions avec des Canadiens actifs dans cette industrie en juin et juillet 2017. </a:t>
            </a:r>
            <a:r>
              <a:rPr lang="fr-CA" sz="2200" dirty="0">
                <a:solidFill>
                  <a:srgbClr val="92D050"/>
                </a:solidFill>
                <a:latin typeface="DINPro-Medium" panose="02000503030000020004" pitchFamily="50" charset="0"/>
              </a:rPr>
              <a:t>Voici un condensé de ce qu’ils nous ont dit.</a:t>
            </a:r>
            <a:endParaRPr lang="en-CA" sz="2200" dirty="0">
              <a:solidFill>
                <a:srgbClr val="92D050"/>
              </a:solidFill>
              <a:latin typeface="DINPro-Medium" panose="02000503030000020004" pitchFamily="50" charset="0"/>
            </a:endParaRPr>
          </a:p>
          <a:p>
            <a:pPr marL="0" indent="0">
              <a:lnSpc>
                <a:spcPct val="100000"/>
              </a:lnSpc>
              <a:buNone/>
            </a:pPr>
            <a:endParaRPr lang="en-CA" sz="2200" dirty="0">
              <a:latin typeface="DINPro-Medium" panose="02000503030000020004" pitchFamily="50" charset="0"/>
            </a:endParaRPr>
          </a:p>
        </p:txBody>
      </p:sp>
      <p:sp>
        <p:nvSpPr>
          <p:cNvPr id="5" name="Slide Number Placeholder 4"/>
          <p:cNvSpPr>
            <a:spLocks noGrp="1"/>
          </p:cNvSpPr>
          <p:nvPr>
            <p:ph type="sldNum" sz="quarter" idx="12"/>
          </p:nvPr>
        </p:nvSpPr>
        <p:spPr/>
        <p:txBody>
          <a:bodyPr/>
          <a:lstStyle/>
          <a:p>
            <a:fld id="{D33CD8CD-EBF1-4994-A010-2C923BEF84FB}" type="slidenum">
              <a:rPr lang="en-CA" smtClean="0">
                <a:latin typeface="DINPro-Bold" panose="02000503030000020004" pitchFamily="50" charset="0"/>
              </a:rPr>
              <a:t>2</a:t>
            </a:fld>
            <a:endParaRPr lang="en-CA">
              <a:latin typeface="DINPro-Bold" panose="02000503030000020004" pitchFamily="50" charset="0"/>
            </a:endParaRPr>
          </a:p>
        </p:txBody>
      </p:sp>
    </p:spTree>
    <p:extLst>
      <p:ext uri="{BB962C8B-B14F-4D97-AF65-F5344CB8AC3E}">
        <p14:creationId xmlns:p14="http://schemas.microsoft.com/office/powerpoint/2010/main" val="203807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500" b="1" dirty="0">
                <a:solidFill>
                  <a:srgbClr val="16A0DB"/>
                </a:solidFill>
                <a:latin typeface="DINPro-Medium" panose="02000503030000020004" pitchFamily="50" charset="0"/>
              </a:rPr>
              <a:t>L’ÉNERGIE NUCLÉAIRE PAR, ET POUR, LES CANADIENS</a:t>
            </a:r>
            <a:endParaRPr lang="en-CA" sz="3500" dirty="0">
              <a:solidFill>
                <a:srgbClr val="16A0DB"/>
              </a:solidFill>
              <a:latin typeface="DINPro-Medium" panose="02000503030000020004" pitchFamily="50" charset="0"/>
            </a:endParaRPr>
          </a:p>
        </p:txBody>
      </p:sp>
      <p:sp>
        <p:nvSpPr>
          <p:cNvPr id="3" name="Content Placeholder 2"/>
          <p:cNvSpPr>
            <a:spLocks noGrp="1"/>
          </p:cNvSpPr>
          <p:nvPr>
            <p:ph idx="1"/>
          </p:nvPr>
        </p:nvSpPr>
        <p:spPr>
          <a:xfrm>
            <a:off x="838200" y="1690688"/>
            <a:ext cx="10515600" cy="4909618"/>
          </a:xfrm>
        </p:spPr>
        <p:txBody>
          <a:bodyPr>
            <a:normAutofit fontScale="77500" lnSpcReduction="20000"/>
          </a:bodyPr>
          <a:lstStyle/>
          <a:p>
            <a:pPr marL="0" indent="0">
              <a:lnSpc>
                <a:spcPct val="120000"/>
              </a:lnSpc>
              <a:buNone/>
            </a:pPr>
            <a:r>
              <a:rPr lang="fr-CA" dirty="0">
                <a:solidFill>
                  <a:srgbClr val="16A0DB"/>
                </a:solidFill>
                <a:latin typeface="DINPro-Medium" panose="02000503030000020004" pitchFamily="50" charset="0"/>
              </a:rPr>
              <a:t>Les Canadiens, dont des femmes, jeunes et des Autochtones, voient un secteur de l’énergie nucléaire qui permet de :</a:t>
            </a:r>
            <a:endParaRPr lang="en-CA" dirty="0">
              <a:solidFill>
                <a:srgbClr val="16A0DB"/>
              </a:solidFill>
              <a:latin typeface="DINPro-Medium" panose="02000503030000020004" pitchFamily="50" charset="0"/>
            </a:endParaRPr>
          </a:p>
          <a:p>
            <a:pPr marL="0" indent="0">
              <a:lnSpc>
                <a:spcPct val="120000"/>
              </a:lnSpc>
              <a:buNone/>
            </a:pPr>
            <a:r>
              <a:rPr lang="fr-CA" sz="2700" dirty="0">
                <a:solidFill>
                  <a:srgbClr val="16A0DB"/>
                </a:solidFill>
                <a:latin typeface="DINPro-Medium" panose="02000503030000020004" pitchFamily="50" charset="0"/>
              </a:rPr>
              <a:t>Faire des choix durables pour </a:t>
            </a:r>
            <a:r>
              <a:rPr lang="fr-CA" sz="2700" dirty="0">
                <a:solidFill>
                  <a:srgbClr val="97C63F"/>
                </a:solidFill>
                <a:latin typeface="DINPro-Medium" panose="02000503030000020004" pitchFamily="50" charset="0"/>
              </a:rPr>
              <a:t>la santé et la sécurité </a:t>
            </a:r>
            <a:r>
              <a:rPr lang="fr-CA" sz="2700" dirty="0">
                <a:solidFill>
                  <a:srgbClr val="16A0DB"/>
                </a:solidFill>
                <a:latin typeface="DINPro-Medium" panose="02000503030000020004" pitchFamily="50" charset="0"/>
              </a:rPr>
              <a:t>de leurs familles et de leurs enfants.</a:t>
            </a:r>
            <a:endParaRPr lang="en-CA" sz="2700" dirty="0">
              <a:solidFill>
                <a:srgbClr val="16A0DB"/>
              </a:solidFill>
              <a:latin typeface="DINPro-Medium" panose="02000503030000020004" pitchFamily="50" charset="0"/>
            </a:endParaRPr>
          </a:p>
          <a:p>
            <a:pPr marL="0" indent="0">
              <a:lnSpc>
                <a:spcPct val="120000"/>
              </a:lnSpc>
              <a:buNone/>
            </a:pPr>
            <a:r>
              <a:rPr lang="fr-CA" sz="2700" dirty="0">
                <a:solidFill>
                  <a:srgbClr val="16A0DB"/>
                </a:solidFill>
                <a:latin typeface="DINPro-Medium" panose="02000503030000020004" pitchFamily="50" charset="0"/>
              </a:rPr>
              <a:t>Créer des milliers </a:t>
            </a:r>
            <a:r>
              <a:rPr lang="fr-CA" sz="2700" dirty="0">
                <a:solidFill>
                  <a:srgbClr val="97C63F"/>
                </a:solidFill>
                <a:latin typeface="DINPro-Medium" panose="02000503030000020004" pitchFamily="50" charset="0"/>
              </a:rPr>
              <a:t>d’emplois plus durables et hautement spécialisés</a:t>
            </a:r>
            <a:r>
              <a:rPr lang="fr-CA" sz="2700" dirty="0">
                <a:solidFill>
                  <a:srgbClr val="16A0DB"/>
                </a:solidFill>
                <a:latin typeface="DINPro-Medium" panose="02000503030000020004" pitchFamily="50" charset="0"/>
              </a:rPr>
              <a:t> offrant une sécurité et des avantages.</a:t>
            </a:r>
            <a:endParaRPr lang="en-CA" sz="2700" dirty="0">
              <a:solidFill>
                <a:srgbClr val="16A0DB"/>
              </a:solidFill>
              <a:latin typeface="DINPro-Medium" panose="02000503030000020004" pitchFamily="50" charset="0"/>
            </a:endParaRPr>
          </a:p>
          <a:p>
            <a:pPr marL="0" indent="0">
              <a:lnSpc>
                <a:spcPct val="120000"/>
              </a:lnSpc>
              <a:buNone/>
            </a:pPr>
            <a:r>
              <a:rPr lang="fr-CA" sz="2700" dirty="0">
                <a:solidFill>
                  <a:srgbClr val="16A0DB"/>
                </a:solidFill>
                <a:latin typeface="DINPro-Medium" panose="02000503030000020004" pitchFamily="50" charset="0"/>
              </a:rPr>
              <a:t>Vendre des produits et services à l’industrie.</a:t>
            </a:r>
            <a:endParaRPr lang="en-CA" sz="2700" dirty="0">
              <a:solidFill>
                <a:srgbClr val="16A0DB"/>
              </a:solidFill>
              <a:latin typeface="DINPro-Medium" panose="02000503030000020004" pitchFamily="50" charset="0"/>
            </a:endParaRPr>
          </a:p>
          <a:p>
            <a:pPr marL="0" indent="0">
              <a:lnSpc>
                <a:spcPct val="120000"/>
              </a:lnSpc>
              <a:buNone/>
            </a:pPr>
            <a:r>
              <a:rPr lang="fr-CA" sz="2700" dirty="0">
                <a:solidFill>
                  <a:srgbClr val="16A0DB"/>
                </a:solidFill>
                <a:latin typeface="DINPro-Medium" panose="02000503030000020004" pitchFamily="50" charset="0"/>
              </a:rPr>
              <a:t>Réduire le coût de la vie.</a:t>
            </a:r>
            <a:endParaRPr lang="en-CA" sz="2700" dirty="0">
              <a:solidFill>
                <a:srgbClr val="16A0DB"/>
              </a:solidFill>
              <a:latin typeface="DINPro-Medium" panose="02000503030000020004" pitchFamily="50" charset="0"/>
            </a:endParaRPr>
          </a:p>
          <a:p>
            <a:pPr marL="0" indent="0">
              <a:lnSpc>
                <a:spcPct val="120000"/>
              </a:lnSpc>
              <a:buNone/>
            </a:pPr>
            <a:r>
              <a:rPr lang="fr-CA" sz="2700" dirty="0">
                <a:solidFill>
                  <a:srgbClr val="97C63F"/>
                </a:solidFill>
                <a:latin typeface="DINPro-Medium" panose="02000503030000020004" pitchFamily="50" charset="0"/>
              </a:rPr>
              <a:t>S’associer avec des ONG </a:t>
            </a:r>
            <a:r>
              <a:rPr lang="fr-CA" sz="2700" dirty="0">
                <a:solidFill>
                  <a:srgbClr val="16A0DB"/>
                </a:solidFill>
                <a:latin typeface="DINPro-Medium" panose="02000503030000020004" pitchFamily="50" charset="0"/>
              </a:rPr>
              <a:t>et participer à l’élaboration de politiques en matière d’énergie durable. </a:t>
            </a:r>
            <a:endParaRPr lang="en-CA" sz="2700" dirty="0">
              <a:solidFill>
                <a:srgbClr val="16A0DB"/>
              </a:solidFill>
              <a:latin typeface="DINPro-Medium" panose="02000503030000020004" pitchFamily="50" charset="0"/>
            </a:endParaRPr>
          </a:p>
          <a:p>
            <a:pPr marL="0" indent="0">
              <a:lnSpc>
                <a:spcPct val="120000"/>
              </a:lnSpc>
              <a:buNone/>
            </a:pPr>
            <a:r>
              <a:rPr lang="fr-CA" sz="2700" dirty="0">
                <a:solidFill>
                  <a:srgbClr val="16A0DB"/>
                </a:solidFill>
                <a:latin typeface="DINPro-Medium" panose="02000503030000020004" pitchFamily="50" charset="0"/>
              </a:rPr>
              <a:t>Développer leur capacité de contribuer à des projets et politiques énergétiques.</a:t>
            </a:r>
            <a:endParaRPr lang="en-CA" sz="2700" dirty="0">
              <a:solidFill>
                <a:srgbClr val="16A0DB"/>
              </a:solidFill>
              <a:latin typeface="DINPro-Medium" panose="02000503030000020004" pitchFamily="50" charset="0"/>
            </a:endParaRPr>
          </a:p>
          <a:p>
            <a:pPr marL="0" indent="0">
              <a:lnSpc>
                <a:spcPct val="120000"/>
              </a:lnSpc>
              <a:buNone/>
            </a:pPr>
            <a:r>
              <a:rPr lang="fr-CA" sz="2700" dirty="0">
                <a:solidFill>
                  <a:srgbClr val="16A0DB"/>
                </a:solidFill>
                <a:latin typeface="DINPro-Medium" panose="02000503030000020004" pitchFamily="50" charset="0"/>
              </a:rPr>
              <a:t>Créer des </a:t>
            </a:r>
            <a:r>
              <a:rPr lang="fr-CA" sz="2700" dirty="0">
                <a:solidFill>
                  <a:srgbClr val="97C63F"/>
                </a:solidFill>
                <a:latin typeface="DINPro-Medium" panose="02000503030000020004" pitchFamily="50" charset="0"/>
              </a:rPr>
              <a:t>solutions au changement climatique </a:t>
            </a:r>
            <a:r>
              <a:rPr lang="fr-CA" sz="2700" dirty="0">
                <a:solidFill>
                  <a:srgbClr val="16A0DB"/>
                </a:solidFill>
                <a:latin typeface="DINPro-Medium" panose="02000503030000020004" pitchFamily="50" charset="0"/>
              </a:rPr>
              <a:t>au Canada et dans le monde entier.</a:t>
            </a:r>
            <a:endParaRPr lang="en-CA" sz="2700" dirty="0">
              <a:solidFill>
                <a:srgbClr val="16A0DB"/>
              </a:solidFill>
              <a:latin typeface="DINPro-Medium" panose="02000503030000020004" pitchFamily="50" charset="0"/>
            </a:endParaRPr>
          </a:p>
          <a:p>
            <a:pPr>
              <a:lnSpc>
                <a:spcPct val="120000"/>
              </a:lnSpc>
            </a:pPr>
            <a:endParaRPr lang="en-CA" dirty="0">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latin typeface="DINPro-Medium" panose="02000503030000020004" pitchFamily="50" charset="0"/>
              </a:rPr>
              <a:t>3</a:t>
            </a:fld>
            <a:endParaRPr lang="en-CA">
              <a:latin typeface="DINPro-Medium" panose="02000503030000020004" pitchFamily="50" charset="0"/>
            </a:endParaRPr>
          </a:p>
        </p:txBody>
      </p:sp>
      <p:pic>
        <p:nvPicPr>
          <p:cNvPr id="5" name="Picture 4">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10720891" y="3781691"/>
            <a:ext cx="1265817" cy="1136403"/>
          </a:xfrm>
          <a:prstGeom prst="rect">
            <a:avLst/>
          </a:prstGeom>
        </p:spPr>
      </p:pic>
    </p:spTree>
    <p:extLst>
      <p:ext uri="{BB962C8B-B14F-4D97-AF65-F5344CB8AC3E}">
        <p14:creationId xmlns:p14="http://schemas.microsoft.com/office/powerpoint/2010/main" val="59399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125"/>
            <a:ext cx="10515600" cy="1325563"/>
          </a:xfrm>
        </p:spPr>
        <p:txBody>
          <a:bodyPr>
            <a:normAutofit/>
          </a:bodyPr>
          <a:lstStyle/>
          <a:p>
            <a:r>
              <a:rPr lang="fr-CA" sz="3600" b="1" dirty="0">
                <a:solidFill>
                  <a:srgbClr val="16A0DB"/>
                </a:solidFill>
                <a:latin typeface="DINPro-Medium" panose="02000503030000020004" pitchFamily="50" charset="0"/>
              </a:rPr>
              <a:t>L’ÉNERGIE NUCLÉAIRE PAR, ET POUR, LES CANADIENS (2)</a:t>
            </a:r>
            <a:endParaRPr lang="en-CA" sz="3600" dirty="0">
              <a:solidFill>
                <a:srgbClr val="16A0DB"/>
              </a:solidFill>
              <a:latin typeface="DINPro-Medium" panose="02000503030000020004" pitchFamily="50" charset="0"/>
            </a:endParaRPr>
          </a:p>
        </p:txBody>
      </p:sp>
      <p:sp>
        <p:nvSpPr>
          <p:cNvPr id="3" name="Content Placeholder 2"/>
          <p:cNvSpPr>
            <a:spLocks noGrp="1"/>
          </p:cNvSpPr>
          <p:nvPr>
            <p:ph idx="1"/>
          </p:nvPr>
        </p:nvSpPr>
        <p:spPr>
          <a:xfrm>
            <a:off x="838200" y="1690688"/>
            <a:ext cx="10515600" cy="5167311"/>
          </a:xfrm>
        </p:spPr>
        <p:txBody>
          <a:bodyPr>
            <a:noAutofit/>
          </a:bodyPr>
          <a:lstStyle/>
          <a:p>
            <a:pPr marL="0" indent="0">
              <a:lnSpc>
                <a:spcPct val="120000"/>
              </a:lnSpc>
              <a:buNone/>
            </a:pPr>
            <a:r>
              <a:rPr lang="fr-CA" sz="1800" dirty="0">
                <a:solidFill>
                  <a:srgbClr val="16A0DB"/>
                </a:solidFill>
                <a:latin typeface="DINPro-Medium" panose="02000503030000020004" pitchFamily="50" charset="0"/>
              </a:rPr>
              <a:t>L’énergie nucléaire offre en outre des possibilités dans des domaines intéressant les Autochtones :</a:t>
            </a:r>
            <a:endParaRPr lang="en-CA" sz="1800" dirty="0">
              <a:solidFill>
                <a:srgbClr val="16A0DB"/>
              </a:solidFill>
              <a:latin typeface="DINPro-Medium" panose="02000503030000020004" pitchFamily="50" charset="0"/>
            </a:endParaRPr>
          </a:p>
          <a:p>
            <a:pPr marL="0" indent="0">
              <a:lnSpc>
                <a:spcPct val="120000"/>
              </a:lnSpc>
              <a:buNone/>
            </a:pPr>
            <a:r>
              <a:rPr lang="fr-CA" sz="1800" dirty="0">
                <a:solidFill>
                  <a:srgbClr val="16A0DB"/>
                </a:solidFill>
                <a:latin typeface="DINPro-Medium" panose="02000503030000020004" pitchFamily="50" charset="0"/>
              </a:rPr>
              <a:t>Participer à la </a:t>
            </a:r>
            <a:r>
              <a:rPr lang="fr-CA" sz="1800" dirty="0" err="1">
                <a:solidFill>
                  <a:srgbClr val="16A0DB"/>
                </a:solidFill>
                <a:latin typeface="DINPro-Medium" panose="02000503030000020004" pitchFamily="50" charset="0"/>
              </a:rPr>
              <a:t>décarbonisation</a:t>
            </a:r>
            <a:r>
              <a:rPr lang="fr-CA" sz="1800" dirty="0">
                <a:solidFill>
                  <a:srgbClr val="16A0DB"/>
                </a:solidFill>
                <a:latin typeface="DINPro-Medium" panose="02000503030000020004" pitchFamily="50" charset="0"/>
              </a:rPr>
              <a:t> des installations et des activités du gouvernement.</a:t>
            </a:r>
            <a:endParaRPr lang="en-CA" sz="1800" dirty="0">
              <a:solidFill>
                <a:srgbClr val="16A0DB"/>
              </a:solidFill>
              <a:latin typeface="DINPro-Medium" panose="02000503030000020004" pitchFamily="50" charset="0"/>
            </a:endParaRPr>
          </a:p>
          <a:p>
            <a:pPr marL="0" indent="0">
              <a:lnSpc>
                <a:spcPct val="120000"/>
              </a:lnSpc>
              <a:buNone/>
            </a:pPr>
            <a:r>
              <a:rPr lang="fr-CA" sz="1800" dirty="0">
                <a:solidFill>
                  <a:srgbClr val="16A0DB"/>
                </a:solidFill>
                <a:latin typeface="DINPro-Medium" panose="02000503030000020004" pitchFamily="50" charset="0"/>
              </a:rPr>
              <a:t>Posséder une technologie énergétique ayant un </a:t>
            </a:r>
            <a:r>
              <a:rPr lang="fr-CA" sz="1800" dirty="0">
                <a:solidFill>
                  <a:srgbClr val="97C63F"/>
                </a:solidFill>
                <a:latin typeface="DINPro-Medium" panose="02000503030000020004" pitchFamily="50" charset="0"/>
              </a:rPr>
              <a:t>succès durable</a:t>
            </a:r>
            <a:r>
              <a:rPr lang="fr-CA" sz="1800" dirty="0">
                <a:solidFill>
                  <a:srgbClr val="16A0DB"/>
                </a:solidFill>
                <a:latin typeface="DINPro-Medium" panose="02000503030000020004" pitchFamily="50" charset="0"/>
              </a:rPr>
              <a:t>.</a:t>
            </a:r>
            <a:endParaRPr lang="en-CA" sz="1800" dirty="0">
              <a:solidFill>
                <a:srgbClr val="16A0DB"/>
              </a:solidFill>
              <a:latin typeface="DINPro-Medium" panose="02000503030000020004" pitchFamily="50" charset="0"/>
            </a:endParaRPr>
          </a:p>
          <a:p>
            <a:pPr marL="0" indent="0">
              <a:lnSpc>
                <a:spcPct val="120000"/>
              </a:lnSpc>
              <a:buNone/>
            </a:pPr>
            <a:r>
              <a:rPr lang="fr-CA" sz="1800" dirty="0">
                <a:solidFill>
                  <a:srgbClr val="97C63F"/>
                </a:solidFill>
                <a:latin typeface="DINPro-Medium" panose="02000503030000020004" pitchFamily="50" charset="0"/>
              </a:rPr>
              <a:t>Éliminer la pauvreté énergétique </a:t>
            </a:r>
            <a:r>
              <a:rPr lang="fr-CA" sz="1800" dirty="0">
                <a:solidFill>
                  <a:srgbClr val="16A0DB"/>
                </a:solidFill>
                <a:latin typeface="DINPro-Medium" panose="02000503030000020004" pitchFamily="50" charset="0"/>
              </a:rPr>
              <a:t>et la faible qualité de l’énergie qui limitent leurs possibilités.</a:t>
            </a:r>
            <a:endParaRPr lang="en-CA" sz="1800" dirty="0">
              <a:solidFill>
                <a:srgbClr val="16A0DB"/>
              </a:solidFill>
              <a:latin typeface="DINPro-Medium" panose="02000503030000020004" pitchFamily="50" charset="0"/>
            </a:endParaRPr>
          </a:p>
          <a:p>
            <a:pPr marL="0" indent="0">
              <a:lnSpc>
                <a:spcPct val="120000"/>
              </a:lnSpc>
              <a:buNone/>
            </a:pPr>
            <a:r>
              <a:rPr lang="fr-CA" sz="1800" dirty="0">
                <a:solidFill>
                  <a:srgbClr val="16A0DB"/>
                </a:solidFill>
                <a:latin typeface="DINPro-Medium" panose="02000503030000020004" pitchFamily="50" charset="0"/>
              </a:rPr>
              <a:t>Créer des milliers d’emplois plus durables et hautement spécialisés offrant une sécurité et des avantages.</a:t>
            </a:r>
            <a:endParaRPr lang="en-CA" sz="1800" dirty="0">
              <a:solidFill>
                <a:srgbClr val="16A0DB"/>
              </a:solidFill>
              <a:latin typeface="DINPro-Medium" panose="02000503030000020004" pitchFamily="50" charset="0"/>
            </a:endParaRPr>
          </a:p>
          <a:p>
            <a:pPr marL="0" indent="0">
              <a:lnSpc>
                <a:spcPct val="120000"/>
              </a:lnSpc>
              <a:buNone/>
            </a:pPr>
            <a:r>
              <a:rPr lang="fr-CA" sz="1800" dirty="0">
                <a:solidFill>
                  <a:srgbClr val="16A0DB"/>
                </a:solidFill>
                <a:latin typeface="DINPro-Medium" panose="02000503030000020004" pitchFamily="50" charset="0"/>
              </a:rPr>
              <a:t>Produire l’énergie </a:t>
            </a:r>
            <a:r>
              <a:rPr lang="fr-CA" sz="1800" dirty="0">
                <a:solidFill>
                  <a:srgbClr val="97C63F"/>
                </a:solidFill>
                <a:latin typeface="DINPro-Medium" panose="02000503030000020004" pitchFamily="50" charset="0"/>
              </a:rPr>
              <a:t>de base à des coûts sociaux, économiques et environnementaux nettement moindres </a:t>
            </a:r>
            <a:r>
              <a:rPr lang="fr-CA" sz="1800" dirty="0">
                <a:solidFill>
                  <a:srgbClr val="16A0DB"/>
                </a:solidFill>
                <a:latin typeface="DINPro-Medium" panose="02000503030000020004" pitchFamily="50" charset="0"/>
              </a:rPr>
              <a:t>qu’auparavant.  </a:t>
            </a:r>
            <a:endParaRPr lang="en-CA" sz="1800" dirty="0">
              <a:solidFill>
                <a:srgbClr val="16A0DB"/>
              </a:solidFill>
              <a:latin typeface="DINPro-Medium" panose="02000503030000020004" pitchFamily="50" charset="0"/>
            </a:endParaRPr>
          </a:p>
          <a:p>
            <a:pPr marL="0" indent="0">
              <a:lnSpc>
                <a:spcPct val="120000"/>
              </a:lnSpc>
              <a:buNone/>
            </a:pPr>
            <a:r>
              <a:rPr lang="fr-CA" sz="1800" dirty="0">
                <a:solidFill>
                  <a:srgbClr val="16A0DB"/>
                </a:solidFill>
                <a:latin typeface="DINPro-Medium" panose="02000503030000020004" pitchFamily="50" charset="0"/>
              </a:rPr>
              <a:t>Et cela, grâce à l’absence d’inondations, l’absence de lixiviation du mercure, une empreinte </a:t>
            </a:r>
            <a:r>
              <a:rPr lang="fr-CA" sz="1800" dirty="0">
                <a:solidFill>
                  <a:srgbClr val="97C63F"/>
                </a:solidFill>
                <a:latin typeface="DINPro-Medium" panose="02000503030000020004" pitchFamily="50" charset="0"/>
              </a:rPr>
              <a:t>environnementale très faible, un impact négligeable sur le poisson et le gibier, et de faibles émissions atmosphériques.</a:t>
            </a:r>
            <a:endParaRPr lang="en-CA" sz="1800" dirty="0">
              <a:solidFill>
                <a:srgbClr val="97C63F"/>
              </a:solidFill>
              <a:latin typeface="DINPro-Medium" panose="02000503030000020004" pitchFamily="50" charset="0"/>
            </a:endParaRPr>
          </a:p>
          <a:p>
            <a:pPr>
              <a:lnSpc>
                <a:spcPct val="120000"/>
              </a:lnSpc>
            </a:pPr>
            <a:endParaRPr lang="en-CA" sz="1800"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latin typeface="DINPro-Medium" panose="02000503030000020004" pitchFamily="50" charset="0"/>
              </a:rPr>
              <a:t>4</a:t>
            </a:fld>
            <a:endParaRPr lang="en-CA">
              <a:latin typeface="DINPro-Medium" panose="02000503030000020004" pitchFamily="50" charset="0"/>
            </a:endParaRPr>
          </a:p>
        </p:txBody>
      </p:sp>
    </p:spTree>
    <p:extLst>
      <p:ext uri="{BB962C8B-B14F-4D97-AF65-F5344CB8AC3E}">
        <p14:creationId xmlns:p14="http://schemas.microsoft.com/office/powerpoint/2010/main" val="34462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b="1" dirty="0">
                <a:solidFill>
                  <a:srgbClr val="16A0DB"/>
                </a:solidFill>
                <a:latin typeface="DINPro-Medium" panose="02000503030000020004" pitchFamily="50" charset="0"/>
              </a:rPr>
              <a:t>L’ÉNERGIE ET LE CLIMAT POUR LE CANADA ET LE MONDE</a:t>
            </a:r>
            <a:endParaRPr lang="en-CA" sz="3600" dirty="0">
              <a:solidFill>
                <a:srgbClr val="16A0DB"/>
              </a:solidFill>
              <a:latin typeface="DINPro-Medium" panose="02000503030000020004" pitchFamily="50" charset="0"/>
            </a:endParaRPr>
          </a:p>
        </p:txBody>
      </p:sp>
      <p:sp>
        <p:nvSpPr>
          <p:cNvPr id="3" name="Content Placeholder 2"/>
          <p:cNvSpPr>
            <a:spLocks noGrp="1"/>
          </p:cNvSpPr>
          <p:nvPr>
            <p:ph idx="1"/>
          </p:nvPr>
        </p:nvSpPr>
        <p:spPr>
          <a:xfrm>
            <a:off x="838200" y="1825624"/>
            <a:ext cx="10515600" cy="5032375"/>
          </a:xfrm>
        </p:spPr>
        <p:txBody>
          <a:bodyPr>
            <a:normAutofit fontScale="70000" lnSpcReduction="20000"/>
          </a:bodyPr>
          <a:lstStyle/>
          <a:p>
            <a:pPr marL="0" indent="0">
              <a:lnSpc>
                <a:spcPct val="120000"/>
              </a:lnSpc>
              <a:buNone/>
            </a:pPr>
            <a:r>
              <a:rPr lang="fr-CA" dirty="0">
                <a:solidFill>
                  <a:srgbClr val="16A0DB"/>
                </a:solidFill>
                <a:latin typeface="DINPro-Medium" panose="02000503030000020004" pitchFamily="50" charset="0"/>
              </a:rPr>
              <a:t>Les Canadiens qui travaillent avec le nucléaire se voient contribuer à la conception et au déploiement d’une technologie clé sobre en carbone dont le Canada aura besoin en 2050 – vers laquelle le monde en développement se tourne déjà – et qui </a:t>
            </a:r>
            <a:r>
              <a:rPr lang="fr-CA" dirty="0">
                <a:solidFill>
                  <a:srgbClr val="97C63F"/>
                </a:solidFill>
                <a:latin typeface="DINPro-Medium" panose="02000503030000020004" pitchFamily="50" charset="0"/>
              </a:rPr>
              <a:t>signifie des réductions des GES d’au moins 25 %.</a:t>
            </a:r>
            <a:endParaRPr lang="en-CA" dirty="0">
              <a:solidFill>
                <a:srgbClr val="97C63F"/>
              </a:solidFill>
              <a:latin typeface="DINPro-Medium" panose="02000503030000020004" pitchFamily="50" charset="0"/>
            </a:endParaRPr>
          </a:p>
          <a:p>
            <a:pPr lvl="0">
              <a:lnSpc>
                <a:spcPct val="120000"/>
              </a:lnSpc>
            </a:pPr>
            <a:r>
              <a:rPr lang="fr-CA" dirty="0">
                <a:solidFill>
                  <a:srgbClr val="16A0DB"/>
                </a:solidFill>
                <a:latin typeface="DINPro-Medium" panose="02000503030000020004" pitchFamily="50" charset="0"/>
              </a:rPr>
              <a:t>Assurer </a:t>
            </a:r>
            <a:r>
              <a:rPr lang="fr-CA" dirty="0">
                <a:solidFill>
                  <a:srgbClr val="97C63F"/>
                </a:solidFill>
                <a:latin typeface="DINPro-Medium" panose="02000503030000020004" pitchFamily="50" charset="0"/>
              </a:rPr>
              <a:t>le cycle de vie opérationnel sûr </a:t>
            </a:r>
            <a:r>
              <a:rPr lang="fr-CA" dirty="0">
                <a:solidFill>
                  <a:srgbClr val="16A0DB"/>
                </a:solidFill>
                <a:latin typeface="DINPro-Medium" panose="02000503030000020004" pitchFamily="50" charset="0"/>
              </a:rPr>
              <a:t>de nos réacteurs et construire la génération suivante.</a:t>
            </a:r>
            <a:endParaRPr lang="en-CA" dirty="0">
              <a:solidFill>
                <a:srgbClr val="16A0DB"/>
              </a:solidFill>
              <a:latin typeface="DINPro-Medium" panose="02000503030000020004" pitchFamily="50" charset="0"/>
            </a:endParaRPr>
          </a:p>
          <a:p>
            <a:pPr lvl="0">
              <a:lnSpc>
                <a:spcPct val="120000"/>
              </a:lnSpc>
            </a:pPr>
            <a:r>
              <a:rPr lang="fr-CA" dirty="0">
                <a:solidFill>
                  <a:srgbClr val="16A0DB"/>
                </a:solidFill>
                <a:latin typeface="DINPro-Medium" panose="02000503030000020004" pitchFamily="50" charset="0"/>
              </a:rPr>
              <a:t>Utiliser des matériaux nucléaires </a:t>
            </a:r>
            <a:r>
              <a:rPr lang="fr-CA" dirty="0">
                <a:solidFill>
                  <a:srgbClr val="97C63F"/>
                </a:solidFill>
                <a:latin typeface="DINPro-Medium" panose="02000503030000020004" pitchFamily="50" charset="0"/>
              </a:rPr>
              <a:t>recyclés</a:t>
            </a:r>
            <a:r>
              <a:rPr lang="fr-CA" dirty="0">
                <a:solidFill>
                  <a:srgbClr val="16A0DB"/>
                </a:solidFill>
                <a:latin typeface="DINPro-Medium" panose="02000503030000020004" pitchFamily="50" charset="0"/>
              </a:rPr>
              <a:t> dans le cycle du combustible au Canada et développer parallèlement des cycles du combustible qui consomment plus de déchets et réduisent encore plus le volume de déchets produits. </a:t>
            </a:r>
            <a:endParaRPr lang="en-CA" dirty="0">
              <a:solidFill>
                <a:srgbClr val="16A0DB"/>
              </a:solidFill>
              <a:latin typeface="DINPro-Medium" panose="02000503030000020004" pitchFamily="50" charset="0"/>
            </a:endParaRPr>
          </a:p>
          <a:p>
            <a:pPr lvl="0">
              <a:lnSpc>
                <a:spcPct val="120000"/>
              </a:lnSpc>
            </a:pPr>
            <a:r>
              <a:rPr lang="fr-CA" dirty="0">
                <a:solidFill>
                  <a:srgbClr val="97C63F"/>
                </a:solidFill>
                <a:latin typeface="DINPro-Medium" panose="02000503030000020004" pitchFamily="50" charset="0"/>
              </a:rPr>
              <a:t>Compléter les énergies renouvelables </a:t>
            </a:r>
            <a:r>
              <a:rPr lang="fr-CA" dirty="0">
                <a:solidFill>
                  <a:srgbClr val="16A0DB"/>
                </a:solidFill>
                <a:latin typeface="DINPro-Medium" panose="02000503030000020004" pitchFamily="50" charset="0"/>
              </a:rPr>
              <a:t>par l’électricité, réduisant ainsi nettement les émissions de GES du Canada tout en fournissant une énergie propre de la qualité et à l’échelle correspondant aux besoins d’une société sobre en carbone.</a:t>
            </a:r>
            <a:endParaRPr lang="en-CA" dirty="0">
              <a:solidFill>
                <a:srgbClr val="16A0DB"/>
              </a:solidFill>
              <a:latin typeface="DINPro-Medium" panose="02000503030000020004" pitchFamily="50" charset="0"/>
            </a:endParaRPr>
          </a:p>
          <a:p>
            <a:pPr lvl="0">
              <a:lnSpc>
                <a:spcPct val="120000"/>
              </a:lnSpc>
            </a:pPr>
            <a:r>
              <a:rPr lang="fr-CA" dirty="0">
                <a:solidFill>
                  <a:srgbClr val="16A0DB"/>
                </a:solidFill>
                <a:latin typeface="DINPro-Medium" panose="02000503030000020004" pitchFamily="50" charset="0"/>
              </a:rPr>
              <a:t>Se doter de </a:t>
            </a:r>
            <a:r>
              <a:rPr lang="fr-CA" dirty="0">
                <a:solidFill>
                  <a:srgbClr val="97C63F"/>
                </a:solidFill>
                <a:latin typeface="DINPro-Medium" panose="02000503030000020004" pitchFamily="50" charset="0"/>
              </a:rPr>
              <a:t>programmes de déclassement et de stockage efficaces </a:t>
            </a:r>
            <a:r>
              <a:rPr lang="fr-CA" dirty="0">
                <a:solidFill>
                  <a:srgbClr val="16A0DB"/>
                </a:solidFill>
                <a:latin typeface="DINPro-Medium" panose="02000503030000020004" pitchFamily="50" charset="0"/>
              </a:rPr>
              <a:t>permettant d’assurer la gestion de tous les déchets radioactifs.</a:t>
            </a:r>
            <a:endParaRPr lang="en-CA" dirty="0">
              <a:solidFill>
                <a:srgbClr val="16A0DB"/>
              </a:solidFill>
              <a:latin typeface="DINPro-Medium" panose="02000503030000020004" pitchFamily="50" charset="0"/>
            </a:endParaRPr>
          </a:p>
          <a:p>
            <a:pPr>
              <a:lnSpc>
                <a:spcPct val="120000"/>
              </a:lnSpc>
            </a:pPr>
            <a:endParaRPr lang="en-CA"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latin typeface="DINPro-Medium" panose="02000503030000020004" pitchFamily="50" charset="0"/>
              </a:rPr>
              <a:t>5</a:t>
            </a:fld>
            <a:endParaRPr lang="en-CA">
              <a:latin typeface="DINPro-Medium" panose="02000503030000020004" pitchFamily="50" charset="0"/>
            </a:endParaRPr>
          </a:p>
        </p:txBody>
      </p:sp>
      <p:pic>
        <p:nvPicPr>
          <p:cNvPr id="5" name="Picture 4">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trans="55000"/>
                    </a14:imgEffect>
                  </a14:imgLayer>
                </a14:imgProps>
              </a:ext>
            </a:extLst>
          </a:blip>
          <a:stretch>
            <a:fillRect/>
          </a:stretch>
        </p:blipFill>
        <p:spPr>
          <a:xfrm>
            <a:off x="10476438" y="546106"/>
            <a:ext cx="1092515" cy="1142994"/>
          </a:xfrm>
          <a:prstGeom prst="rect">
            <a:avLst/>
          </a:prstGeom>
        </p:spPr>
      </p:pic>
    </p:spTree>
    <p:extLst>
      <p:ext uri="{BB962C8B-B14F-4D97-AF65-F5344CB8AC3E}">
        <p14:creationId xmlns:p14="http://schemas.microsoft.com/office/powerpoint/2010/main" val="427868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a:solidFill>
                  <a:srgbClr val="16A0DB"/>
                </a:solidFill>
                <a:latin typeface="DINPro-Medium" panose="02000503030000020004" pitchFamily="50" charset="0"/>
              </a:rPr>
              <a:t>L’ÉNERGIE ET LE CLIMAT POUR LE CANADA ET LE MONDE (2)</a:t>
            </a:r>
            <a:endParaRPr lang="en-CA" dirty="0">
              <a:solidFill>
                <a:srgbClr val="16A0DB"/>
              </a:solidFill>
              <a:latin typeface="DINPro-Medium" panose="02000503030000020004" pitchFamily="50" charset="0"/>
            </a:endParaRPr>
          </a:p>
        </p:txBody>
      </p:sp>
      <p:sp>
        <p:nvSpPr>
          <p:cNvPr id="3" name="Content Placeholder 2"/>
          <p:cNvSpPr>
            <a:spLocks noGrp="1"/>
          </p:cNvSpPr>
          <p:nvPr>
            <p:ph idx="1"/>
          </p:nvPr>
        </p:nvSpPr>
        <p:spPr>
          <a:xfrm>
            <a:off x="838200" y="1707287"/>
            <a:ext cx="10515600" cy="4351338"/>
          </a:xfrm>
        </p:spPr>
        <p:txBody>
          <a:bodyPr>
            <a:normAutofit fontScale="77500" lnSpcReduction="20000"/>
          </a:bodyPr>
          <a:lstStyle/>
          <a:p>
            <a:pPr lvl="0">
              <a:lnSpc>
                <a:spcPct val="110000"/>
              </a:lnSpc>
            </a:pPr>
            <a:r>
              <a:rPr lang="fr-CA" dirty="0">
                <a:solidFill>
                  <a:srgbClr val="16A0DB"/>
                </a:solidFill>
                <a:latin typeface="DINPro-Medium" panose="02000503030000020004" pitchFamily="50" charset="0"/>
              </a:rPr>
              <a:t>Être au premier rang mondial au chapitre des applications thermiques de l’énergie nucléaire, comme les petits réacteurs dans les réseaux d’énergie collectifs. Cela apporte des solutions performantes pour s’attaquer à une </a:t>
            </a:r>
            <a:r>
              <a:rPr lang="fr-CA" dirty="0">
                <a:solidFill>
                  <a:srgbClr val="97C63F"/>
                </a:solidFill>
                <a:latin typeface="DINPro-Medium" panose="02000503030000020004" pitchFamily="50" charset="0"/>
              </a:rPr>
              <a:t>source d’émissions importante, mais difficile à traiter</a:t>
            </a:r>
            <a:r>
              <a:rPr lang="fr-CA" dirty="0">
                <a:solidFill>
                  <a:srgbClr val="16A0DB"/>
                </a:solidFill>
                <a:latin typeface="DINPro-Medium" panose="02000503030000020004" pitchFamily="50" charset="0"/>
              </a:rPr>
              <a:t> (les bâtiments représentent </a:t>
            </a:r>
            <a:r>
              <a:rPr lang="fr-CA" dirty="0">
                <a:solidFill>
                  <a:srgbClr val="97C63F"/>
                </a:solidFill>
                <a:latin typeface="DINPro-Medium" panose="02000503030000020004" pitchFamily="50" charset="0"/>
              </a:rPr>
              <a:t>&gt;10 % des émissions de GES</a:t>
            </a:r>
            <a:r>
              <a:rPr lang="fr-CA" dirty="0">
                <a:solidFill>
                  <a:srgbClr val="16A0DB"/>
                </a:solidFill>
                <a:latin typeface="DINPro-Medium" panose="02000503030000020004" pitchFamily="50" charset="0"/>
              </a:rPr>
              <a:t>).</a:t>
            </a:r>
            <a:endParaRPr lang="en-CA" dirty="0">
              <a:solidFill>
                <a:srgbClr val="16A0DB"/>
              </a:solidFill>
              <a:latin typeface="DINPro-Medium" panose="02000503030000020004" pitchFamily="50" charset="0"/>
            </a:endParaRPr>
          </a:p>
          <a:p>
            <a:pPr lvl="0">
              <a:lnSpc>
                <a:spcPct val="110000"/>
              </a:lnSpc>
            </a:pPr>
            <a:r>
              <a:rPr lang="fr-CA" dirty="0">
                <a:solidFill>
                  <a:srgbClr val="16A0DB"/>
                </a:solidFill>
                <a:latin typeface="DINPro-Medium" panose="02000503030000020004" pitchFamily="50" charset="0"/>
              </a:rPr>
              <a:t>Produire de l’électricité à grande échelle pour alimenter les batteries et les véhicules, mais aussi de </a:t>
            </a:r>
            <a:r>
              <a:rPr lang="fr-CA" dirty="0">
                <a:solidFill>
                  <a:srgbClr val="97C63F"/>
                </a:solidFill>
                <a:latin typeface="DINPro-Medium" panose="02000503030000020004" pitchFamily="50" charset="0"/>
              </a:rPr>
              <a:t>l’hydrogène comme vecteur énergétique pour le transport</a:t>
            </a:r>
            <a:r>
              <a:rPr lang="fr-CA" dirty="0">
                <a:solidFill>
                  <a:srgbClr val="16A0DB"/>
                </a:solidFill>
                <a:latin typeface="DINPro-Medium" panose="02000503030000020004" pitchFamily="50" charset="0"/>
              </a:rPr>
              <a:t> et d’autres utilisations.</a:t>
            </a:r>
            <a:endParaRPr lang="en-CA" dirty="0">
              <a:solidFill>
                <a:srgbClr val="16A0DB"/>
              </a:solidFill>
              <a:latin typeface="DINPro-Medium" panose="02000503030000020004" pitchFamily="50" charset="0"/>
            </a:endParaRPr>
          </a:p>
          <a:p>
            <a:pPr lvl="0">
              <a:lnSpc>
                <a:spcPct val="110000"/>
              </a:lnSpc>
            </a:pPr>
            <a:r>
              <a:rPr lang="fr-CA" dirty="0" err="1">
                <a:solidFill>
                  <a:srgbClr val="16A0DB"/>
                </a:solidFill>
                <a:latin typeface="DINPro-Medium" panose="02000503030000020004" pitchFamily="50" charset="0"/>
              </a:rPr>
              <a:t>Décarboniser</a:t>
            </a:r>
            <a:r>
              <a:rPr lang="fr-CA" dirty="0">
                <a:solidFill>
                  <a:srgbClr val="16A0DB"/>
                </a:solidFill>
                <a:latin typeface="DINPro-Medium" panose="02000503030000020004" pitchFamily="50" charset="0"/>
              </a:rPr>
              <a:t> nos sables bitumineux (réduction des émissions de </a:t>
            </a:r>
            <a:r>
              <a:rPr lang="fr-CA" dirty="0">
                <a:solidFill>
                  <a:srgbClr val="97C63F"/>
                </a:solidFill>
                <a:latin typeface="DINPro-Medium" panose="02000503030000020004" pitchFamily="50" charset="0"/>
              </a:rPr>
              <a:t>GES du Canada de 4 à 7 %).</a:t>
            </a:r>
            <a:endParaRPr lang="en-CA" dirty="0">
              <a:solidFill>
                <a:srgbClr val="97C63F"/>
              </a:solidFill>
              <a:latin typeface="DINPro-Medium" panose="02000503030000020004" pitchFamily="50" charset="0"/>
            </a:endParaRPr>
          </a:p>
          <a:p>
            <a:pPr lvl="0">
              <a:lnSpc>
                <a:spcPct val="110000"/>
              </a:lnSpc>
            </a:pPr>
            <a:r>
              <a:rPr lang="fr-CA" dirty="0" err="1">
                <a:solidFill>
                  <a:srgbClr val="16A0DB"/>
                </a:solidFill>
                <a:latin typeface="DINPro-Medium" panose="02000503030000020004" pitchFamily="50" charset="0"/>
              </a:rPr>
              <a:t>Décarboniser</a:t>
            </a:r>
            <a:r>
              <a:rPr lang="fr-CA" dirty="0">
                <a:solidFill>
                  <a:srgbClr val="16A0DB"/>
                </a:solidFill>
                <a:latin typeface="DINPro-Medium" panose="02000503030000020004" pitchFamily="50" charset="0"/>
              </a:rPr>
              <a:t> les pays en développement d’aujourd’hui en leur procurant la technologie du nucléaire à un niveau correspondant à leurs besoins.</a:t>
            </a:r>
            <a:endParaRPr lang="en-CA" dirty="0">
              <a:solidFill>
                <a:srgbClr val="16A0DB"/>
              </a:solidFill>
              <a:latin typeface="DINPro-Medium" panose="02000503030000020004" pitchFamily="50" charset="0"/>
            </a:endParaRPr>
          </a:p>
          <a:p>
            <a:pPr>
              <a:lnSpc>
                <a:spcPct val="110000"/>
              </a:lnSpc>
            </a:pPr>
            <a:endParaRPr lang="en-CA" dirty="0"/>
          </a:p>
        </p:txBody>
      </p:sp>
      <p:sp>
        <p:nvSpPr>
          <p:cNvPr id="4" name="TextBox 3"/>
          <p:cNvSpPr txBox="1"/>
          <p:nvPr/>
        </p:nvSpPr>
        <p:spPr>
          <a:xfrm>
            <a:off x="333487" y="6211669"/>
            <a:ext cx="11477513" cy="615553"/>
          </a:xfrm>
          <a:prstGeom prst="rect">
            <a:avLst/>
          </a:prstGeom>
          <a:noFill/>
        </p:spPr>
        <p:txBody>
          <a:bodyPr wrap="square" rtlCol="0">
            <a:spAutoFit/>
          </a:bodyPr>
          <a:lstStyle/>
          <a:p>
            <a:r>
              <a:rPr lang="fr-CA" sz="1600" dirty="0">
                <a:solidFill>
                  <a:srgbClr val="16A0DB"/>
                </a:solidFill>
                <a:latin typeface="DINPro-Medium" panose="02000503030000020004" pitchFamily="50" charset="0"/>
              </a:rPr>
              <a:t>L’industrie ne peut pas nécessairement réaliser toutes ces actions en même temps. Plusieurs visions sont représentées!</a:t>
            </a:r>
            <a:endParaRPr lang="en-CA" sz="1600" dirty="0">
              <a:solidFill>
                <a:srgbClr val="16A0DB"/>
              </a:solidFill>
              <a:latin typeface="DINPro-Medium" panose="02000503030000020004" pitchFamily="50" charset="0"/>
            </a:endParaRPr>
          </a:p>
          <a:p>
            <a:endParaRPr lang="en-CA" dirty="0"/>
          </a:p>
        </p:txBody>
      </p:sp>
      <p:sp>
        <p:nvSpPr>
          <p:cNvPr id="5" name="Slide Number Placeholder 4"/>
          <p:cNvSpPr>
            <a:spLocks noGrp="1"/>
          </p:cNvSpPr>
          <p:nvPr>
            <p:ph type="sldNum" sz="quarter" idx="12"/>
          </p:nvPr>
        </p:nvSpPr>
        <p:spPr/>
        <p:txBody>
          <a:bodyPr/>
          <a:lstStyle/>
          <a:p>
            <a:fld id="{D33CD8CD-EBF1-4994-A010-2C923BEF84FB}" type="slidenum">
              <a:rPr lang="en-CA" smtClean="0"/>
              <a:t>6</a:t>
            </a:fld>
            <a:endParaRPr lang="en-CA"/>
          </a:p>
        </p:txBody>
      </p:sp>
    </p:spTree>
    <p:extLst>
      <p:ext uri="{BB962C8B-B14F-4D97-AF65-F5344CB8AC3E}">
        <p14:creationId xmlns:p14="http://schemas.microsoft.com/office/powerpoint/2010/main" val="376605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C15F549-3CAF-4B4D-9695-5C795C64E48C}"/>
              </a:ext>
            </a:extLst>
          </p:cNvPr>
          <p:cNvSpPr/>
          <p:nvPr/>
        </p:nvSpPr>
        <p:spPr>
          <a:xfrm>
            <a:off x="537881" y="3764305"/>
            <a:ext cx="10715734" cy="2275850"/>
          </a:xfrm>
          <a:prstGeom prst="rect">
            <a:avLst/>
          </a:prstGeom>
          <a:solidFill>
            <a:schemeClr val="accent6">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A0DB"/>
              </a:solidFill>
              <a:latin typeface="DINPro-Bold" panose="02000503030000020004" pitchFamily="50" charset="0"/>
            </a:endParaRPr>
          </a:p>
        </p:txBody>
      </p:sp>
      <p:sp>
        <p:nvSpPr>
          <p:cNvPr id="54" name="TextBox 53">
            <a:extLst>
              <a:ext uri="{FF2B5EF4-FFF2-40B4-BE49-F238E27FC236}">
                <a16:creationId xmlns:a16="http://schemas.microsoft.com/office/drawing/2014/main" id="{D84E0940-5DE6-4C78-9BC4-96E980261262}"/>
              </a:ext>
            </a:extLst>
          </p:cNvPr>
          <p:cNvSpPr txBox="1"/>
          <p:nvPr/>
        </p:nvSpPr>
        <p:spPr>
          <a:xfrm>
            <a:off x="855229" y="5393824"/>
            <a:ext cx="1266712" cy="646331"/>
          </a:xfrm>
          <a:prstGeom prst="rect">
            <a:avLst/>
          </a:prstGeom>
          <a:solidFill>
            <a:schemeClr val="accent4">
              <a:lumMod val="40000"/>
              <a:lumOff val="60000"/>
              <a:alpha val="50000"/>
            </a:schemeClr>
          </a:solidFill>
        </p:spPr>
        <p:txBody>
          <a:bodyPr wrap="square" rtlCol="0">
            <a:spAutoFit/>
          </a:bodyPr>
          <a:lstStyle/>
          <a:p>
            <a:r>
              <a:rPr lang="fr-CA" dirty="0">
                <a:solidFill>
                  <a:srgbClr val="97C63F"/>
                </a:solidFill>
                <a:latin typeface="DINPro-Medium" panose="02000503030000020004" pitchFamily="50" charset="0"/>
              </a:rPr>
              <a:t>Types de réacteurs</a:t>
            </a:r>
            <a:endParaRPr lang="en-CA" dirty="0">
              <a:solidFill>
                <a:srgbClr val="97C63F"/>
              </a:solidFill>
              <a:latin typeface="DINPro-Medium" panose="02000503030000020004" pitchFamily="50" charset="0"/>
            </a:endParaRPr>
          </a:p>
        </p:txBody>
      </p:sp>
      <p:sp>
        <p:nvSpPr>
          <p:cNvPr id="51" name="Rectangle 50">
            <a:extLst>
              <a:ext uri="{FF2B5EF4-FFF2-40B4-BE49-F238E27FC236}">
                <a16:creationId xmlns:a16="http://schemas.microsoft.com/office/drawing/2014/main" id="{4A490141-CBFC-46AD-B3B9-610F2E55A912}"/>
              </a:ext>
            </a:extLst>
          </p:cNvPr>
          <p:cNvSpPr/>
          <p:nvPr/>
        </p:nvSpPr>
        <p:spPr>
          <a:xfrm>
            <a:off x="509365" y="1320884"/>
            <a:ext cx="10715736" cy="2207741"/>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6A0DB"/>
              </a:solidFill>
            </a:endParaRPr>
          </a:p>
        </p:txBody>
      </p:sp>
      <p:sp>
        <p:nvSpPr>
          <p:cNvPr id="3" name="Subtitle 2">
            <a:extLst>
              <a:ext uri="{FF2B5EF4-FFF2-40B4-BE49-F238E27FC236}">
                <a16:creationId xmlns:a16="http://schemas.microsoft.com/office/drawing/2014/main" id="{5F6B770C-2D45-471F-A6DA-237F5E14B43C}"/>
              </a:ext>
            </a:extLst>
          </p:cNvPr>
          <p:cNvSpPr>
            <a:spLocks noGrp="1"/>
          </p:cNvSpPr>
          <p:nvPr>
            <p:ph type="subTitle" idx="1"/>
          </p:nvPr>
        </p:nvSpPr>
        <p:spPr>
          <a:xfrm>
            <a:off x="537882" y="181678"/>
            <a:ext cx="11058862" cy="6239435"/>
          </a:xfrm>
        </p:spPr>
        <p:txBody>
          <a:bodyPr>
            <a:normAutofit/>
          </a:bodyPr>
          <a:lstStyle/>
          <a:p>
            <a:pPr algn="l"/>
            <a:r>
              <a:rPr lang="fr-FR" sz="3500" b="1" cap="all" dirty="0">
                <a:solidFill>
                  <a:srgbClr val="16A0DB"/>
                </a:solidFill>
              </a:rPr>
              <a:t>DÉCARBONISER LE CANADA AVEC LE NUCLÉAIRE : 2050 ET AU-DELÀ</a:t>
            </a:r>
            <a:endParaRPr lang="en-US" sz="3500" b="1" cap="all" dirty="0">
              <a:solidFill>
                <a:srgbClr val="16A0DB"/>
              </a:solidFill>
            </a:endParaRPr>
          </a:p>
        </p:txBody>
      </p:sp>
      <p:sp>
        <p:nvSpPr>
          <p:cNvPr id="6" name="TextBox 5">
            <a:extLst>
              <a:ext uri="{FF2B5EF4-FFF2-40B4-BE49-F238E27FC236}">
                <a16:creationId xmlns:a16="http://schemas.microsoft.com/office/drawing/2014/main" id="{A13C7B9F-D0FA-4DAE-911E-DC5573EE2DEC}"/>
              </a:ext>
            </a:extLst>
          </p:cNvPr>
          <p:cNvSpPr txBox="1"/>
          <p:nvPr/>
        </p:nvSpPr>
        <p:spPr>
          <a:xfrm>
            <a:off x="537880" y="6352016"/>
            <a:ext cx="1312435" cy="369332"/>
          </a:xfrm>
          <a:prstGeom prst="rect">
            <a:avLst/>
          </a:prstGeom>
          <a:noFill/>
        </p:spPr>
        <p:txBody>
          <a:bodyPr wrap="square" rtlCol="0">
            <a:spAutoFit/>
          </a:bodyPr>
          <a:lstStyle/>
          <a:p>
            <a:r>
              <a:rPr lang="en-US" dirty="0">
                <a:solidFill>
                  <a:srgbClr val="8DC63F"/>
                </a:solidFill>
                <a:latin typeface="DINPro-Bold" panose="02000503030000020004" pitchFamily="50" charset="0"/>
              </a:rPr>
              <a:t>2017</a:t>
            </a:r>
          </a:p>
        </p:txBody>
      </p:sp>
      <p:sp>
        <p:nvSpPr>
          <p:cNvPr id="8" name="TextBox 7">
            <a:extLst>
              <a:ext uri="{FF2B5EF4-FFF2-40B4-BE49-F238E27FC236}">
                <a16:creationId xmlns:a16="http://schemas.microsoft.com/office/drawing/2014/main" id="{4A26E13C-E148-494C-806A-571D4B3C2C04}"/>
              </a:ext>
            </a:extLst>
          </p:cNvPr>
          <p:cNvSpPr txBox="1"/>
          <p:nvPr/>
        </p:nvSpPr>
        <p:spPr>
          <a:xfrm>
            <a:off x="9111728" y="6338601"/>
            <a:ext cx="2141888" cy="369332"/>
          </a:xfrm>
          <a:prstGeom prst="rect">
            <a:avLst/>
          </a:prstGeom>
          <a:noFill/>
        </p:spPr>
        <p:txBody>
          <a:bodyPr wrap="square" rtlCol="0">
            <a:spAutoFit/>
          </a:bodyPr>
          <a:lstStyle/>
          <a:p>
            <a:r>
              <a:rPr lang="fr-CA" b="1" dirty="0">
                <a:solidFill>
                  <a:srgbClr val="97C63F"/>
                </a:solidFill>
                <a:latin typeface="DINPro-Bold" panose="02000503030000020004" pitchFamily="50" charset="0"/>
              </a:rPr>
              <a:t>2050 et au-delà</a:t>
            </a:r>
            <a:endParaRPr lang="en-CA" b="1" dirty="0">
              <a:solidFill>
                <a:srgbClr val="97C63F"/>
              </a:solidFill>
              <a:latin typeface="DINPro-Bold" panose="02000503030000020004" pitchFamily="50" charset="0"/>
            </a:endParaRPr>
          </a:p>
        </p:txBody>
      </p:sp>
      <p:sp>
        <p:nvSpPr>
          <p:cNvPr id="9" name="TextBox 8">
            <a:extLst>
              <a:ext uri="{FF2B5EF4-FFF2-40B4-BE49-F238E27FC236}">
                <a16:creationId xmlns:a16="http://schemas.microsoft.com/office/drawing/2014/main" id="{4AF70ED7-8ADF-4F4A-B52E-105CD56F397C}"/>
              </a:ext>
            </a:extLst>
          </p:cNvPr>
          <p:cNvSpPr txBox="1"/>
          <p:nvPr/>
        </p:nvSpPr>
        <p:spPr>
          <a:xfrm>
            <a:off x="6863380" y="5590574"/>
            <a:ext cx="4286916" cy="369332"/>
          </a:xfrm>
          <a:prstGeom prst="rect">
            <a:avLst/>
          </a:prstGeom>
          <a:noFill/>
        </p:spPr>
        <p:txBody>
          <a:bodyPr wrap="square" rtlCol="0">
            <a:spAutoFit/>
          </a:bodyPr>
          <a:lstStyle/>
          <a:p>
            <a:pPr algn="r"/>
            <a:r>
              <a:rPr lang="fr-CA" dirty="0">
                <a:solidFill>
                  <a:srgbClr val="16A0DB"/>
                </a:solidFill>
              </a:rPr>
              <a:t>Démonstration des réacteurs de fusion</a:t>
            </a:r>
            <a:endParaRPr lang="en-CA" dirty="0">
              <a:solidFill>
                <a:srgbClr val="16A0DB"/>
              </a:solidFill>
            </a:endParaRPr>
          </a:p>
        </p:txBody>
      </p:sp>
      <p:sp>
        <p:nvSpPr>
          <p:cNvPr id="10" name="TextBox 9">
            <a:extLst>
              <a:ext uri="{FF2B5EF4-FFF2-40B4-BE49-F238E27FC236}">
                <a16:creationId xmlns:a16="http://schemas.microsoft.com/office/drawing/2014/main" id="{272F9BF7-97E1-4D56-8731-7064CB8AF94A}"/>
              </a:ext>
            </a:extLst>
          </p:cNvPr>
          <p:cNvSpPr txBox="1"/>
          <p:nvPr/>
        </p:nvSpPr>
        <p:spPr>
          <a:xfrm>
            <a:off x="2150458" y="5241612"/>
            <a:ext cx="9015979" cy="338554"/>
          </a:xfrm>
          <a:prstGeom prst="rect">
            <a:avLst/>
          </a:prstGeom>
          <a:noFill/>
        </p:spPr>
        <p:txBody>
          <a:bodyPr wrap="square" rtlCol="0">
            <a:spAutoFit/>
          </a:bodyPr>
          <a:lstStyle/>
          <a:p>
            <a:pPr algn="r"/>
            <a:r>
              <a:rPr lang="fr-CA" sz="1600" dirty="0">
                <a:solidFill>
                  <a:srgbClr val="16A0DB"/>
                </a:solidFill>
              </a:rPr>
              <a:t>Le réacteur intégral à sels fondus et d’autres concepts innovants de réacteurs de fission sont autorisés</a:t>
            </a:r>
            <a:endParaRPr lang="en-CA" sz="1600" dirty="0">
              <a:solidFill>
                <a:srgbClr val="16A0DB"/>
              </a:solidFill>
            </a:endParaRPr>
          </a:p>
        </p:txBody>
      </p:sp>
      <p:cxnSp>
        <p:nvCxnSpPr>
          <p:cNvPr id="14" name="Straight Arrow Connector 13">
            <a:extLst>
              <a:ext uri="{FF2B5EF4-FFF2-40B4-BE49-F238E27FC236}">
                <a16:creationId xmlns:a16="http://schemas.microsoft.com/office/drawing/2014/main" id="{0532A463-DB42-43F7-80C3-73976EF14ED4}"/>
              </a:ext>
            </a:extLst>
          </p:cNvPr>
          <p:cNvCxnSpPr>
            <a:cxnSpLocks/>
          </p:cNvCxnSpPr>
          <p:nvPr/>
        </p:nvCxnSpPr>
        <p:spPr>
          <a:xfrm>
            <a:off x="9111727" y="5927464"/>
            <a:ext cx="205471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6CB069B-47AF-457F-B7D3-AB56DC7F8FCD}"/>
              </a:ext>
            </a:extLst>
          </p:cNvPr>
          <p:cNvCxnSpPr>
            <a:cxnSpLocks/>
          </p:cNvCxnSpPr>
          <p:nvPr/>
        </p:nvCxnSpPr>
        <p:spPr>
          <a:xfrm>
            <a:off x="3778624" y="5569059"/>
            <a:ext cx="737346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EA4C1B8-F07C-49A9-9E0D-D62622B6C0CB}"/>
              </a:ext>
            </a:extLst>
          </p:cNvPr>
          <p:cNvSpPr txBox="1"/>
          <p:nvPr/>
        </p:nvSpPr>
        <p:spPr>
          <a:xfrm>
            <a:off x="729725" y="2681840"/>
            <a:ext cx="10420571" cy="307777"/>
          </a:xfrm>
          <a:prstGeom prst="rect">
            <a:avLst/>
          </a:prstGeom>
          <a:noFill/>
        </p:spPr>
        <p:txBody>
          <a:bodyPr wrap="square" rtlCol="0">
            <a:spAutoFit/>
          </a:bodyPr>
          <a:lstStyle/>
          <a:p>
            <a:pPr algn="r"/>
            <a:r>
              <a:rPr lang="fr-CA" sz="1400" dirty="0" err="1">
                <a:solidFill>
                  <a:srgbClr val="16A0DB"/>
                </a:solidFill>
              </a:rPr>
              <a:t>Décarbonisation</a:t>
            </a:r>
            <a:r>
              <a:rPr lang="fr-CA" sz="1400" dirty="0">
                <a:solidFill>
                  <a:srgbClr val="16A0DB"/>
                </a:solidFill>
              </a:rPr>
              <a:t> des sables bitumineux à travers la production de chaleur par le nucléaire et/ou la production d’hydrogène par le nucléaire </a:t>
            </a:r>
            <a:endParaRPr lang="en-CA" sz="1400" dirty="0">
              <a:solidFill>
                <a:srgbClr val="16A0DB"/>
              </a:solidFill>
            </a:endParaRPr>
          </a:p>
        </p:txBody>
      </p:sp>
      <p:cxnSp>
        <p:nvCxnSpPr>
          <p:cNvPr id="21" name="Straight Arrow Connector 20">
            <a:extLst>
              <a:ext uri="{FF2B5EF4-FFF2-40B4-BE49-F238E27FC236}">
                <a16:creationId xmlns:a16="http://schemas.microsoft.com/office/drawing/2014/main" id="{E81B089C-B4A3-4A29-B5B6-A5E362FF59AF}"/>
              </a:ext>
            </a:extLst>
          </p:cNvPr>
          <p:cNvCxnSpPr>
            <a:cxnSpLocks/>
          </p:cNvCxnSpPr>
          <p:nvPr/>
        </p:nvCxnSpPr>
        <p:spPr>
          <a:xfrm>
            <a:off x="8939605" y="3378338"/>
            <a:ext cx="221069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833CE81-82D3-4BEC-8E51-2E1878ADDFFD}"/>
              </a:ext>
            </a:extLst>
          </p:cNvPr>
          <p:cNvCxnSpPr>
            <a:cxnSpLocks/>
          </p:cNvCxnSpPr>
          <p:nvPr/>
        </p:nvCxnSpPr>
        <p:spPr>
          <a:xfrm>
            <a:off x="1631128" y="1985803"/>
            <a:ext cx="953530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0551213-F5AD-40F0-8104-5051D19B9456}"/>
              </a:ext>
            </a:extLst>
          </p:cNvPr>
          <p:cNvSpPr txBox="1"/>
          <p:nvPr/>
        </p:nvSpPr>
        <p:spPr>
          <a:xfrm>
            <a:off x="1764254" y="1638909"/>
            <a:ext cx="9414558" cy="338554"/>
          </a:xfrm>
          <a:prstGeom prst="rect">
            <a:avLst/>
          </a:prstGeom>
          <a:noFill/>
        </p:spPr>
        <p:txBody>
          <a:bodyPr wrap="square" rtlCol="0">
            <a:spAutoFit/>
          </a:bodyPr>
          <a:lstStyle/>
          <a:p>
            <a:pPr algn="r"/>
            <a:r>
              <a:rPr lang="fr-CA" sz="1600" dirty="0">
                <a:solidFill>
                  <a:srgbClr val="16A0DB"/>
                </a:solidFill>
              </a:rPr>
              <a:t>Sites miniers et installations gouvernementales alimentés par de très petits réacteurs modulaires (TPRM)</a:t>
            </a:r>
            <a:endParaRPr lang="en-CA" sz="1600" dirty="0">
              <a:solidFill>
                <a:srgbClr val="16A0DB"/>
              </a:solidFill>
            </a:endParaRPr>
          </a:p>
        </p:txBody>
      </p:sp>
      <p:cxnSp>
        <p:nvCxnSpPr>
          <p:cNvPr id="29" name="Straight Arrow Connector 28">
            <a:extLst>
              <a:ext uri="{FF2B5EF4-FFF2-40B4-BE49-F238E27FC236}">
                <a16:creationId xmlns:a16="http://schemas.microsoft.com/office/drawing/2014/main" id="{0901C327-4AB4-4123-851E-439B6E55FFEC}"/>
              </a:ext>
            </a:extLst>
          </p:cNvPr>
          <p:cNvCxnSpPr>
            <a:cxnSpLocks/>
          </p:cNvCxnSpPr>
          <p:nvPr/>
        </p:nvCxnSpPr>
        <p:spPr>
          <a:xfrm>
            <a:off x="3778624" y="2670271"/>
            <a:ext cx="737167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B544C4C-7783-48DA-BDDF-B22B6A16775A}"/>
              </a:ext>
            </a:extLst>
          </p:cNvPr>
          <p:cNvSpPr txBox="1"/>
          <p:nvPr/>
        </p:nvSpPr>
        <p:spPr>
          <a:xfrm>
            <a:off x="4442908" y="4845525"/>
            <a:ext cx="6707387" cy="369332"/>
          </a:xfrm>
          <a:prstGeom prst="rect">
            <a:avLst/>
          </a:prstGeom>
          <a:noFill/>
        </p:spPr>
        <p:txBody>
          <a:bodyPr wrap="square" rtlCol="0">
            <a:spAutoFit/>
          </a:bodyPr>
          <a:lstStyle/>
          <a:p>
            <a:pPr algn="r"/>
            <a:r>
              <a:rPr lang="fr-CA" dirty="0">
                <a:solidFill>
                  <a:srgbClr val="16A0DB"/>
                </a:solidFill>
              </a:rPr>
              <a:t>De très petits réacteurs (moins de 50 </a:t>
            </a:r>
            <a:r>
              <a:rPr lang="fr-CA" dirty="0" err="1">
                <a:solidFill>
                  <a:srgbClr val="16A0DB"/>
                </a:solidFill>
              </a:rPr>
              <a:t>MWe</a:t>
            </a:r>
            <a:r>
              <a:rPr lang="fr-CA" dirty="0">
                <a:solidFill>
                  <a:srgbClr val="16A0DB"/>
                </a:solidFill>
              </a:rPr>
              <a:t>) dans différents sites</a:t>
            </a:r>
            <a:endParaRPr lang="en-CA" dirty="0">
              <a:solidFill>
                <a:srgbClr val="16A0DB"/>
              </a:solidFill>
            </a:endParaRPr>
          </a:p>
        </p:txBody>
      </p:sp>
      <p:cxnSp>
        <p:nvCxnSpPr>
          <p:cNvPr id="35" name="Straight Arrow Connector 34">
            <a:extLst>
              <a:ext uri="{FF2B5EF4-FFF2-40B4-BE49-F238E27FC236}">
                <a16:creationId xmlns:a16="http://schemas.microsoft.com/office/drawing/2014/main" id="{C40E4E4F-8969-49F0-9430-32E99CE321B2}"/>
              </a:ext>
            </a:extLst>
          </p:cNvPr>
          <p:cNvCxnSpPr>
            <a:cxnSpLocks/>
          </p:cNvCxnSpPr>
          <p:nvPr/>
        </p:nvCxnSpPr>
        <p:spPr>
          <a:xfrm>
            <a:off x="3065929" y="5188100"/>
            <a:ext cx="808616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3E84DE3-BBD0-4D89-BB73-E23CA3D6F9DD}"/>
              </a:ext>
            </a:extLst>
          </p:cNvPr>
          <p:cNvSpPr txBox="1"/>
          <p:nvPr/>
        </p:nvSpPr>
        <p:spPr>
          <a:xfrm>
            <a:off x="3267187" y="1999079"/>
            <a:ext cx="7854423" cy="338554"/>
          </a:xfrm>
          <a:prstGeom prst="rect">
            <a:avLst/>
          </a:prstGeom>
          <a:noFill/>
        </p:spPr>
        <p:txBody>
          <a:bodyPr wrap="square" rtlCol="0">
            <a:spAutoFit/>
          </a:bodyPr>
          <a:lstStyle/>
          <a:p>
            <a:pPr algn="r"/>
            <a:r>
              <a:rPr lang="fr-CA" sz="1600" dirty="0">
                <a:solidFill>
                  <a:srgbClr val="16A0DB"/>
                </a:solidFill>
              </a:rPr>
              <a:t>Communautés à </a:t>
            </a:r>
            <a:r>
              <a:rPr lang="fr-CA" sz="1600" dirty="0" err="1">
                <a:solidFill>
                  <a:srgbClr val="16A0DB"/>
                </a:solidFill>
              </a:rPr>
              <a:t>microréseau</a:t>
            </a:r>
            <a:r>
              <a:rPr lang="fr-CA" sz="1600" dirty="0">
                <a:solidFill>
                  <a:srgbClr val="16A0DB"/>
                </a:solidFill>
              </a:rPr>
              <a:t>, à la limite du réseau ou hors réseau alimentées par des TPRM</a:t>
            </a:r>
            <a:endParaRPr lang="en-CA" sz="1600" dirty="0">
              <a:solidFill>
                <a:srgbClr val="16A0DB"/>
              </a:solidFill>
            </a:endParaRPr>
          </a:p>
        </p:txBody>
      </p:sp>
      <p:cxnSp>
        <p:nvCxnSpPr>
          <p:cNvPr id="39" name="Straight Arrow Connector 38">
            <a:extLst>
              <a:ext uri="{FF2B5EF4-FFF2-40B4-BE49-F238E27FC236}">
                <a16:creationId xmlns:a16="http://schemas.microsoft.com/office/drawing/2014/main" id="{EA1E4827-2AE2-477B-BA35-1E48165668B1}"/>
              </a:ext>
            </a:extLst>
          </p:cNvPr>
          <p:cNvCxnSpPr>
            <a:cxnSpLocks/>
          </p:cNvCxnSpPr>
          <p:nvPr/>
        </p:nvCxnSpPr>
        <p:spPr>
          <a:xfrm>
            <a:off x="3267187" y="2318072"/>
            <a:ext cx="78831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9F2A7BF-E982-4997-91E9-CD8997F98E8D}"/>
              </a:ext>
            </a:extLst>
          </p:cNvPr>
          <p:cNvSpPr txBox="1"/>
          <p:nvPr/>
        </p:nvSpPr>
        <p:spPr>
          <a:xfrm>
            <a:off x="4292301" y="4482188"/>
            <a:ext cx="6800626" cy="369332"/>
          </a:xfrm>
          <a:prstGeom prst="rect">
            <a:avLst/>
          </a:prstGeom>
          <a:noFill/>
        </p:spPr>
        <p:txBody>
          <a:bodyPr wrap="square" rtlCol="0">
            <a:spAutoFit/>
          </a:bodyPr>
          <a:lstStyle/>
          <a:p>
            <a:pPr algn="r"/>
            <a:r>
              <a:rPr lang="fr-CA" dirty="0">
                <a:solidFill>
                  <a:srgbClr val="16A0DB"/>
                </a:solidFill>
              </a:rPr>
              <a:t>Les petits réacteurs modulaires (50-300 à </a:t>
            </a:r>
            <a:r>
              <a:rPr lang="fr-CA" dirty="0" err="1">
                <a:solidFill>
                  <a:srgbClr val="16A0DB"/>
                </a:solidFill>
              </a:rPr>
              <a:t>MWe</a:t>
            </a:r>
            <a:r>
              <a:rPr lang="fr-CA" dirty="0">
                <a:solidFill>
                  <a:srgbClr val="16A0DB"/>
                </a:solidFill>
              </a:rPr>
              <a:t>) alimentent le réseau</a:t>
            </a:r>
            <a:endParaRPr lang="en-CA" dirty="0">
              <a:solidFill>
                <a:srgbClr val="16A0DB"/>
              </a:solidFill>
            </a:endParaRPr>
          </a:p>
        </p:txBody>
      </p:sp>
      <p:cxnSp>
        <p:nvCxnSpPr>
          <p:cNvPr id="42" name="Straight Arrow Connector 41">
            <a:extLst>
              <a:ext uri="{FF2B5EF4-FFF2-40B4-BE49-F238E27FC236}">
                <a16:creationId xmlns:a16="http://schemas.microsoft.com/office/drawing/2014/main" id="{5E425028-67C5-49B1-8B09-2AA58EF547F4}"/>
              </a:ext>
            </a:extLst>
          </p:cNvPr>
          <p:cNvCxnSpPr>
            <a:cxnSpLocks/>
          </p:cNvCxnSpPr>
          <p:nvPr/>
        </p:nvCxnSpPr>
        <p:spPr>
          <a:xfrm>
            <a:off x="2398955" y="4818768"/>
            <a:ext cx="875134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030EA9A-EEF6-44F9-A7A4-1ABF88D714D4}"/>
              </a:ext>
            </a:extLst>
          </p:cNvPr>
          <p:cNvSpPr txBox="1"/>
          <p:nvPr/>
        </p:nvSpPr>
        <p:spPr>
          <a:xfrm>
            <a:off x="855230" y="4110386"/>
            <a:ext cx="10295070" cy="369332"/>
          </a:xfrm>
          <a:prstGeom prst="rect">
            <a:avLst/>
          </a:prstGeom>
          <a:noFill/>
        </p:spPr>
        <p:txBody>
          <a:bodyPr wrap="square" rtlCol="0">
            <a:spAutoFit/>
          </a:bodyPr>
          <a:lstStyle/>
          <a:p>
            <a:pPr algn="r"/>
            <a:r>
              <a:rPr lang="fr-CA" dirty="0">
                <a:solidFill>
                  <a:srgbClr val="16A0DB"/>
                </a:solidFill>
              </a:rPr>
              <a:t>Les réacteurs CANDU à cycle de combustible avancé (RCCAMC) utilisent des matériaux nucléaires recyclés</a:t>
            </a:r>
            <a:endParaRPr lang="en-CA" dirty="0">
              <a:solidFill>
                <a:srgbClr val="16A0DB"/>
              </a:solidFill>
            </a:endParaRPr>
          </a:p>
        </p:txBody>
      </p:sp>
      <p:cxnSp>
        <p:nvCxnSpPr>
          <p:cNvPr id="45" name="Straight Arrow Connector 44">
            <a:extLst>
              <a:ext uri="{FF2B5EF4-FFF2-40B4-BE49-F238E27FC236}">
                <a16:creationId xmlns:a16="http://schemas.microsoft.com/office/drawing/2014/main" id="{041B0166-4567-4C5B-8CAA-6442F9707CC9}"/>
              </a:ext>
            </a:extLst>
          </p:cNvPr>
          <p:cNvCxnSpPr>
            <a:cxnSpLocks/>
          </p:cNvCxnSpPr>
          <p:nvPr/>
        </p:nvCxnSpPr>
        <p:spPr>
          <a:xfrm>
            <a:off x="1473798" y="4455722"/>
            <a:ext cx="969263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58BD8AC-90C9-4C48-B763-ADCAC632C2CA}"/>
              </a:ext>
            </a:extLst>
          </p:cNvPr>
          <p:cNvSpPr txBox="1"/>
          <p:nvPr/>
        </p:nvSpPr>
        <p:spPr>
          <a:xfrm>
            <a:off x="4173967" y="2333233"/>
            <a:ext cx="6976160" cy="369332"/>
          </a:xfrm>
          <a:prstGeom prst="rect">
            <a:avLst/>
          </a:prstGeom>
          <a:noFill/>
        </p:spPr>
        <p:txBody>
          <a:bodyPr wrap="square" rtlCol="0">
            <a:spAutoFit/>
          </a:bodyPr>
          <a:lstStyle/>
          <a:p>
            <a:pPr algn="r"/>
            <a:r>
              <a:rPr lang="fr-CA" dirty="0">
                <a:solidFill>
                  <a:srgbClr val="16A0DB"/>
                </a:solidFill>
              </a:rPr>
              <a:t>Chauffage de grands bâtiments et de collectivités provenant de TPRM</a:t>
            </a:r>
            <a:endParaRPr lang="en-CA" dirty="0">
              <a:solidFill>
                <a:srgbClr val="16A0DB"/>
              </a:solidFill>
            </a:endParaRPr>
          </a:p>
        </p:txBody>
      </p:sp>
      <p:cxnSp>
        <p:nvCxnSpPr>
          <p:cNvPr id="50" name="Straight Arrow Connector 49">
            <a:extLst>
              <a:ext uri="{FF2B5EF4-FFF2-40B4-BE49-F238E27FC236}">
                <a16:creationId xmlns:a16="http://schemas.microsoft.com/office/drawing/2014/main" id="{07717CB9-D23E-4752-9AAB-9220FE21A72B}"/>
              </a:ext>
            </a:extLst>
          </p:cNvPr>
          <p:cNvCxnSpPr>
            <a:cxnSpLocks/>
          </p:cNvCxnSpPr>
          <p:nvPr/>
        </p:nvCxnSpPr>
        <p:spPr>
          <a:xfrm>
            <a:off x="3778624" y="3018395"/>
            <a:ext cx="738781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8E5310B-3835-4D85-BEBF-45C2DDB5BF98}"/>
              </a:ext>
            </a:extLst>
          </p:cNvPr>
          <p:cNvSpPr txBox="1"/>
          <p:nvPr/>
        </p:nvSpPr>
        <p:spPr>
          <a:xfrm>
            <a:off x="715378" y="3018395"/>
            <a:ext cx="1406562" cy="369332"/>
          </a:xfrm>
          <a:prstGeom prst="rect">
            <a:avLst/>
          </a:prstGeom>
          <a:solidFill>
            <a:schemeClr val="bg2">
              <a:alpha val="50000"/>
            </a:schemeClr>
          </a:solidFill>
        </p:spPr>
        <p:txBody>
          <a:bodyPr wrap="square" rtlCol="0">
            <a:spAutoFit/>
          </a:bodyPr>
          <a:lstStyle/>
          <a:p>
            <a:r>
              <a:rPr lang="fr-CA" b="1" dirty="0">
                <a:solidFill>
                  <a:srgbClr val="97C63F"/>
                </a:solidFill>
              </a:rPr>
              <a:t>Applications</a:t>
            </a:r>
            <a:endParaRPr lang="en-CA" b="1" dirty="0">
              <a:solidFill>
                <a:srgbClr val="97C63F"/>
              </a:solidFill>
            </a:endParaRPr>
          </a:p>
        </p:txBody>
      </p:sp>
      <p:sp>
        <p:nvSpPr>
          <p:cNvPr id="61" name="Arrow: Right 60">
            <a:extLst>
              <a:ext uri="{FF2B5EF4-FFF2-40B4-BE49-F238E27FC236}">
                <a16:creationId xmlns:a16="http://schemas.microsoft.com/office/drawing/2014/main" id="{B9C2B0E5-DE49-467F-88B2-F2D640F07319}"/>
              </a:ext>
            </a:extLst>
          </p:cNvPr>
          <p:cNvSpPr/>
          <p:nvPr/>
        </p:nvSpPr>
        <p:spPr>
          <a:xfrm>
            <a:off x="537880" y="6143527"/>
            <a:ext cx="10865226" cy="277586"/>
          </a:xfrm>
          <a:prstGeom prst="rightArrow">
            <a:avLst/>
          </a:prstGeom>
          <a:solidFill>
            <a:srgbClr val="16A0DB">
              <a:alpha val="60000"/>
            </a:srgbClr>
          </a:solidFill>
          <a:ln>
            <a:solidFill>
              <a:srgbClr val="16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8DC63F"/>
                </a:solidFill>
              </a:ln>
              <a:solidFill>
                <a:srgbClr val="8DC63F"/>
              </a:solidFill>
            </a:endParaRPr>
          </a:p>
        </p:txBody>
      </p:sp>
      <p:cxnSp>
        <p:nvCxnSpPr>
          <p:cNvPr id="12" name="Straight Arrow Connector 11">
            <a:extLst>
              <a:ext uri="{FF2B5EF4-FFF2-40B4-BE49-F238E27FC236}">
                <a16:creationId xmlns:a16="http://schemas.microsoft.com/office/drawing/2014/main" id="{BAB5A693-CEBD-46FA-858B-816D6237B794}"/>
              </a:ext>
            </a:extLst>
          </p:cNvPr>
          <p:cNvCxnSpPr>
            <a:cxnSpLocks/>
          </p:cNvCxnSpPr>
          <p:nvPr/>
        </p:nvCxnSpPr>
        <p:spPr>
          <a:xfrm flipV="1">
            <a:off x="729725" y="4110386"/>
            <a:ext cx="10420573" cy="355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E897A2-C1EC-420C-AF5E-3F9D1146D9D5}"/>
              </a:ext>
            </a:extLst>
          </p:cNvPr>
          <p:cNvSpPr txBox="1"/>
          <p:nvPr/>
        </p:nvSpPr>
        <p:spPr>
          <a:xfrm>
            <a:off x="2818504" y="3776646"/>
            <a:ext cx="8274423" cy="369332"/>
          </a:xfrm>
          <a:prstGeom prst="rect">
            <a:avLst/>
          </a:prstGeom>
          <a:noFill/>
        </p:spPr>
        <p:txBody>
          <a:bodyPr wrap="square" rtlCol="0">
            <a:spAutoFit/>
          </a:bodyPr>
          <a:lstStyle/>
          <a:p>
            <a:pPr algn="r"/>
            <a:r>
              <a:rPr lang="fr-CA" dirty="0">
                <a:solidFill>
                  <a:srgbClr val="16A0DB"/>
                </a:solidFill>
              </a:rPr>
              <a:t>Les réacteurs CANDU, nouveaux ou remis en état, restent sûrs, propres et compétitifs</a:t>
            </a:r>
            <a:endParaRPr lang="en-CA" dirty="0">
              <a:solidFill>
                <a:srgbClr val="16A0DB"/>
              </a:solidFill>
            </a:endParaRPr>
          </a:p>
        </p:txBody>
      </p:sp>
      <p:cxnSp>
        <p:nvCxnSpPr>
          <p:cNvPr id="33" name="Straight Arrow Connector 32">
            <a:extLst>
              <a:ext uri="{FF2B5EF4-FFF2-40B4-BE49-F238E27FC236}">
                <a16:creationId xmlns:a16="http://schemas.microsoft.com/office/drawing/2014/main" id="{17A81787-1AFF-45AC-BB1F-0605A081A374}"/>
              </a:ext>
            </a:extLst>
          </p:cNvPr>
          <p:cNvCxnSpPr>
            <a:cxnSpLocks/>
          </p:cNvCxnSpPr>
          <p:nvPr/>
        </p:nvCxnSpPr>
        <p:spPr>
          <a:xfrm>
            <a:off x="715378" y="1598795"/>
            <a:ext cx="10434917" cy="377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DCD57A-908E-4014-B2C0-0C4CE9BD8057}"/>
              </a:ext>
            </a:extLst>
          </p:cNvPr>
          <p:cNvSpPr txBox="1"/>
          <p:nvPr/>
        </p:nvSpPr>
        <p:spPr>
          <a:xfrm>
            <a:off x="1850314" y="1298850"/>
            <a:ext cx="9271295" cy="307777"/>
          </a:xfrm>
          <a:prstGeom prst="rect">
            <a:avLst/>
          </a:prstGeom>
          <a:noFill/>
        </p:spPr>
        <p:txBody>
          <a:bodyPr wrap="square" rtlCol="0">
            <a:spAutoFit/>
          </a:bodyPr>
          <a:lstStyle/>
          <a:p>
            <a:pPr algn="r"/>
            <a:r>
              <a:rPr lang="fr-CA" sz="1400" dirty="0">
                <a:solidFill>
                  <a:srgbClr val="16A0DB"/>
                </a:solidFill>
              </a:rPr>
              <a:t>Transport </a:t>
            </a:r>
            <a:r>
              <a:rPr lang="fr-CA" sz="1400" dirty="0" err="1">
                <a:solidFill>
                  <a:srgbClr val="16A0DB"/>
                </a:solidFill>
              </a:rPr>
              <a:t>décarbonisé</a:t>
            </a:r>
            <a:r>
              <a:rPr lang="fr-CA" sz="1400" dirty="0">
                <a:solidFill>
                  <a:srgbClr val="16A0DB"/>
                </a:solidFill>
              </a:rPr>
              <a:t> à travers la production d’électricité par le nucléaire et/ou la production d’hydrogène par le nucléaire </a:t>
            </a:r>
            <a:endParaRPr lang="en-CA" sz="1400" dirty="0">
              <a:solidFill>
                <a:srgbClr val="16A0DB"/>
              </a:solidFill>
            </a:endParaRPr>
          </a:p>
        </p:txBody>
      </p:sp>
      <p:sp>
        <p:nvSpPr>
          <p:cNvPr id="23" name="TextBox 22">
            <a:extLst>
              <a:ext uri="{FF2B5EF4-FFF2-40B4-BE49-F238E27FC236}">
                <a16:creationId xmlns:a16="http://schemas.microsoft.com/office/drawing/2014/main" id="{5E74996D-C30E-4902-A1DE-1F2C9B66D14D}"/>
              </a:ext>
            </a:extLst>
          </p:cNvPr>
          <p:cNvSpPr txBox="1"/>
          <p:nvPr/>
        </p:nvSpPr>
        <p:spPr>
          <a:xfrm>
            <a:off x="2517289" y="3039603"/>
            <a:ext cx="8604319" cy="338554"/>
          </a:xfrm>
          <a:prstGeom prst="rect">
            <a:avLst/>
          </a:prstGeom>
          <a:noFill/>
        </p:spPr>
        <p:txBody>
          <a:bodyPr wrap="square" rtlCol="0">
            <a:spAutoFit/>
          </a:bodyPr>
          <a:lstStyle/>
          <a:p>
            <a:pPr algn="r"/>
            <a:r>
              <a:rPr lang="fr-CA" sz="1600" dirty="0">
                <a:solidFill>
                  <a:srgbClr val="16A0DB"/>
                </a:solidFill>
              </a:rPr>
              <a:t>Capture et stockage du carbone atmosphérique à grande échelle, alimentés par le nucléaire?</a:t>
            </a:r>
            <a:endParaRPr lang="en-CA" sz="1600" dirty="0">
              <a:solidFill>
                <a:srgbClr val="16A0DB"/>
              </a:solidFill>
            </a:endParaRPr>
          </a:p>
        </p:txBody>
      </p:sp>
    </p:spTree>
    <p:extLst>
      <p:ext uri="{BB962C8B-B14F-4D97-AF65-F5344CB8AC3E}">
        <p14:creationId xmlns:p14="http://schemas.microsoft.com/office/powerpoint/2010/main" val="215342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dirty="0">
                <a:solidFill>
                  <a:srgbClr val="16A0DB"/>
                </a:solidFill>
                <a:latin typeface="DINPro-Medium" panose="02000503030000020004" pitchFamily="50" charset="0"/>
              </a:rPr>
              <a:t>AU-DELÀ DE L’ÉNERGIE</a:t>
            </a:r>
            <a:endParaRPr lang="en-CA" sz="3600" dirty="0">
              <a:solidFill>
                <a:srgbClr val="16A0DB"/>
              </a:solidFill>
              <a:latin typeface="DINPro-Medium" panose="02000503030000020004" pitchFamily="50" charset="0"/>
            </a:endParaRPr>
          </a:p>
        </p:txBody>
      </p:sp>
      <p:sp>
        <p:nvSpPr>
          <p:cNvPr id="3" name="Content Placeholder 2"/>
          <p:cNvSpPr>
            <a:spLocks noGrp="1"/>
          </p:cNvSpPr>
          <p:nvPr>
            <p:ph idx="1"/>
          </p:nvPr>
        </p:nvSpPr>
        <p:spPr/>
        <p:txBody>
          <a:bodyPr>
            <a:noAutofit/>
          </a:bodyPr>
          <a:lstStyle/>
          <a:p>
            <a:pPr marL="0" indent="0">
              <a:lnSpc>
                <a:spcPct val="110000"/>
              </a:lnSpc>
              <a:spcBef>
                <a:spcPts val="0"/>
              </a:spcBef>
              <a:buNone/>
            </a:pPr>
            <a:r>
              <a:rPr lang="fr-CA" sz="2200" dirty="0">
                <a:solidFill>
                  <a:srgbClr val="16A0DB"/>
                </a:solidFill>
                <a:latin typeface="DINPro-Medium" panose="02000503030000020004" pitchFamily="50" charset="0"/>
              </a:rPr>
              <a:t>Apporter de </a:t>
            </a:r>
            <a:r>
              <a:rPr lang="fr-CA" sz="2200" dirty="0">
                <a:solidFill>
                  <a:srgbClr val="97C63F"/>
                </a:solidFill>
                <a:latin typeface="DINPro-Medium" panose="02000503030000020004" pitchFamily="50" charset="0"/>
              </a:rPr>
              <a:t>l’eau propre </a:t>
            </a:r>
            <a:r>
              <a:rPr lang="fr-CA" sz="2200" dirty="0">
                <a:solidFill>
                  <a:srgbClr val="16A0DB"/>
                </a:solidFill>
                <a:latin typeface="DINPro-Medium" panose="02000503030000020004" pitchFamily="50" charset="0"/>
              </a:rPr>
              <a:t>issue de la </a:t>
            </a:r>
          </a:p>
          <a:p>
            <a:pPr marL="0" indent="0">
              <a:lnSpc>
                <a:spcPct val="110000"/>
              </a:lnSpc>
              <a:spcBef>
                <a:spcPts val="0"/>
              </a:spcBef>
              <a:buNone/>
            </a:pPr>
            <a:r>
              <a:rPr lang="fr-CA" sz="2200" dirty="0">
                <a:solidFill>
                  <a:srgbClr val="16A0DB"/>
                </a:solidFill>
                <a:latin typeface="DINPro-Medium" panose="02000503030000020004" pitchFamily="50" charset="0"/>
              </a:rPr>
              <a:t>désalinisation là où les gens en ont besoin.</a:t>
            </a:r>
            <a:endParaRPr lang="en-CA" sz="2200" dirty="0">
              <a:solidFill>
                <a:srgbClr val="16A0DB"/>
              </a:solidFill>
              <a:latin typeface="DINPro-Medium" panose="02000503030000020004" pitchFamily="50" charset="0"/>
            </a:endParaRPr>
          </a:p>
          <a:p>
            <a:pPr marL="0" indent="0">
              <a:lnSpc>
                <a:spcPct val="110000"/>
              </a:lnSpc>
              <a:buNone/>
            </a:pPr>
            <a:r>
              <a:rPr lang="fr-CA" sz="2200" dirty="0">
                <a:solidFill>
                  <a:srgbClr val="16A0DB"/>
                </a:solidFill>
                <a:latin typeface="DINPro-Medium" panose="02000503030000020004" pitchFamily="50" charset="0"/>
              </a:rPr>
              <a:t>Stimuler encore davantage l’excellence et l’innovation canadiennes dans l’imagerie médicale, le diagnostic, le traitement du cancer et </a:t>
            </a:r>
            <a:r>
              <a:rPr lang="fr-CA" sz="2200" dirty="0">
                <a:solidFill>
                  <a:srgbClr val="97C63F"/>
                </a:solidFill>
                <a:latin typeface="DINPro-Medium" panose="02000503030000020004" pitchFamily="50" charset="0"/>
              </a:rPr>
              <a:t>les sciences de la vie</a:t>
            </a:r>
            <a:r>
              <a:rPr lang="fr-CA" sz="2200" dirty="0">
                <a:solidFill>
                  <a:srgbClr val="16A0DB"/>
                </a:solidFill>
                <a:latin typeface="DINPro-Medium" panose="02000503030000020004" pitchFamily="50" charset="0"/>
              </a:rPr>
              <a:t>.</a:t>
            </a:r>
            <a:endParaRPr lang="en-CA" sz="2200" dirty="0">
              <a:solidFill>
                <a:srgbClr val="16A0DB"/>
              </a:solidFill>
              <a:latin typeface="DINPro-Medium" panose="02000503030000020004" pitchFamily="50" charset="0"/>
            </a:endParaRPr>
          </a:p>
          <a:p>
            <a:pPr marL="0" indent="0">
              <a:lnSpc>
                <a:spcPct val="110000"/>
              </a:lnSpc>
              <a:buNone/>
            </a:pPr>
            <a:r>
              <a:rPr lang="fr-CA" sz="2200" dirty="0">
                <a:solidFill>
                  <a:srgbClr val="16A0DB"/>
                </a:solidFill>
                <a:latin typeface="DINPro-Medium" panose="02000503030000020004" pitchFamily="50" charset="0"/>
              </a:rPr>
              <a:t>Créer des synergies avec le secteur de la </a:t>
            </a:r>
            <a:r>
              <a:rPr lang="fr-CA" sz="2200" dirty="0">
                <a:solidFill>
                  <a:srgbClr val="97C63F"/>
                </a:solidFill>
                <a:latin typeface="DINPro-Medium" panose="02000503030000020004" pitchFamily="50" charset="0"/>
              </a:rPr>
              <a:t>fabrication de pointe </a:t>
            </a:r>
            <a:r>
              <a:rPr lang="fr-CA" sz="2200" dirty="0">
                <a:solidFill>
                  <a:srgbClr val="16A0DB"/>
                </a:solidFill>
                <a:latin typeface="DINPro-Medium" panose="02000503030000020004" pitchFamily="50" charset="0"/>
              </a:rPr>
              <a:t>– la recherche nucléaire produit de meilleurs matériaux, qui produisent en retour de meilleurs systèmes nucléaires.</a:t>
            </a:r>
            <a:endParaRPr lang="en-CA" sz="2200" dirty="0">
              <a:solidFill>
                <a:srgbClr val="16A0DB"/>
              </a:solidFill>
              <a:latin typeface="DINPro-Medium" panose="02000503030000020004" pitchFamily="50" charset="0"/>
            </a:endParaRPr>
          </a:p>
          <a:p>
            <a:pPr marL="0" indent="0">
              <a:lnSpc>
                <a:spcPct val="110000"/>
              </a:lnSpc>
              <a:buNone/>
            </a:pPr>
            <a:r>
              <a:rPr lang="fr-CA" sz="2200" dirty="0">
                <a:solidFill>
                  <a:srgbClr val="16A0DB"/>
                </a:solidFill>
                <a:latin typeface="DINPro-Medium" panose="02000503030000020004" pitchFamily="50" charset="0"/>
              </a:rPr>
              <a:t>Continuer de développer et de renforcer les universités canadiennes et le reste de l’écosystème scientifique, technologique et </a:t>
            </a:r>
            <a:r>
              <a:rPr lang="fr-CA" sz="2200" dirty="0">
                <a:solidFill>
                  <a:srgbClr val="97C63F"/>
                </a:solidFill>
                <a:latin typeface="DINPro-Medium" panose="02000503030000020004" pitchFamily="50" charset="0"/>
              </a:rPr>
              <a:t>innovant</a:t>
            </a:r>
            <a:r>
              <a:rPr lang="fr-CA" sz="2200" dirty="0">
                <a:solidFill>
                  <a:srgbClr val="16A0DB"/>
                </a:solidFill>
                <a:latin typeface="DINPro-Medium" panose="02000503030000020004" pitchFamily="50" charset="0"/>
              </a:rPr>
              <a:t> de notre pays, pour nous préparer à relever les </a:t>
            </a:r>
            <a:r>
              <a:rPr lang="fr-CA" sz="2200" dirty="0">
                <a:solidFill>
                  <a:srgbClr val="97C63F"/>
                </a:solidFill>
                <a:latin typeface="DINPro-Medium" panose="02000503030000020004" pitchFamily="50" charset="0"/>
              </a:rPr>
              <a:t>défis futurs </a:t>
            </a:r>
            <a:r>
              <a:rPr lang="fr-CA" sz="2200" dirty="0">
                <a:solidFill>
                  <a:srgbClr val="16A0DB"/>
                </a:solidFill>
                <a:latin typeface="DINPro-Medium" panose="02000503030000020004" pitchFamily="50" charset="0"/>
              </a:rPr>
              <a:t>par le biais des activités de R et D </a:t>
            </a:r>
            <a:r>
              <a:rPr lang="fr-CA" sz="2200" dirty="0">
                <a:solidFill>
                  <a:srgbClr val="97C63F"/>
                </a:solidFill>
                <a:latin typeface="DINPro-Medium" panose="02000503030000020004" pitchFamily="50" charset="0"/>
              </a:rPr>
              <a:t>d’ici</a:t>
            </a:r>
            <a:r>
              <a:rPr lang="fr-CA" sz="2200" dirty="0">
                <a:solidFill>
                  <a:srgbClr val="16A0DB"/>
                </a:solidFill>
                <a:latin typeface="DINPro-Medium" panose="02000503030000020004" pitchFamily="50" charset="0"/>
              </a:rPr>
              <a:t>.</a:t>
            </a:r>
            <a:endParaRPr lang="en-CA" sz="2200"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t>8</a:t>
            </a:fld>
            <a:endParaRPr lang="en-CA"/>
          </a:p>
        </p:txBody>
      </p:sp>
      <p:pic>
        <p:nvPicPr>
          <p:cNvPr id="5" name="Picture 4">
            <a:extLst/>
          </p:cNvPr>
          <p:cNvPicPr>
            <a:picLocks noChangeAspect="1"/>
          </p:cNvPicPr>
          <p:nvPr/>
        </p:nvPicPr>
        <p:blipFill>
          <a:blip r:embed="rId2"/>
          <a:stretch>
            <a:fillRect/>
          </a:stretch>
        </p:blipFill>
        <p:spPr>
          <a:xfrm>
            <a:off x="7662700" y="1561398"/>
            <a:ext cx="721057" cy="907397"/>
          </a:xfrm>
          <a:prstGeom prst="rect">
            <a:avLst/>
          </a:prstGeom>
        </p:spPr>
      </p:pic>
      <p:pic>
        <p:nvPicPr>
          <p:cNvPr id="6" name="Picture 5">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trans="65000" pressure="19"/>
                    </a14:imgEffect>
                  </a14:imgLayer>
                </a14:imgProps>
              </a:ext>
            </a:extLst>
          </a:blip>
          <a:stretch>
            <a:fillRect/>
          </a:stretch>
        </p:blipFill>
        <p:spPr>
          <a:xfrm>
            <a:off x="8682638" y="1667435"/>
            <a:ext cx="842294" cy="786932"/>
          </a:xfrm>
          <a:prstGeom prst="rect">
            <a:avLst/>
          </a:prstGeom>
        </p:spPr>
      </p:pic>
      <p:pic>
        <p:nvPicPr>
          <p:cNvPr id="7" name="Picture 6">
            <a:extLst/>
          </p:cNvPr>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Layer>
                </a14:imgProps>
              </a:ext>
            </a:extLst>
          </a:blip>
          <a:stretch>
            <a:fillRect/>
          </a:stretch>
        </p:blipFill>
        <p:spPr>
          <a:xfrm>
            <a:off x="9762565" y="1175234"/>
            <a:ext cx="867143" cy="1279133"/>
          </a:xfrm>
          <a:prstGeom prst="rect">
            <a:avLst/>
          </a:prstGeom>
        </p:spPr>
      </p:pic>
    </p:spTree>
    <p:extLst>
      <p:ext uri="{BB962C8B-B14F-4D97-AF65-F5344CB8AC3E}">
        <p14:creationId xmlns:p14="http://schemas.microsoft.com/office/powerpoint/2010/main" val="215649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3600" b="1" dirty="0">
                <a:solidFill>
                  <a:srgbClr val="16A0DB"/>
                </a:solidFill>
                <a:latin typeface="DINPro-Medium" panose="02000503030000020004" pitchFamily="50" charset="0"/>
              </a:rPr>
              <a:t>AU-DELÀ DU CANADA</a:t>
            </a:r>
            <a:endParaRPr lang="en-CA" sz="3600" dirty="0">
              <a:solidFill>
                <a:srgbClr val="16A0DB"/>
              </a:solidFill>
              <a:latin typeface="DINPro-Medium" panose="02000503030000020004" pitchFamily="50" charset="0"/>
            </a:endParaRPr>
          </a:p>
        </p:txBody>
      </p:sp>
      <p:sp>
        <p:nvSpPr>
          <p:cNvPr id="3" name="Content Placeholder 2"/>
          <p:cNvSpPr>
            <a:spLocks noGrp="1"/>
          </p:cNvSpPr>
          <p:nvPr>
            <p:ph idx="1"/>
          </p:nvPr>
        </p:nvSpPr>
        <p:spPr/>
        <p:txBody>
          <a:bodyPr>
            <a:normAutofit fontScale="77500" lnSpcReduction="20000"/>
          </a:bodyPr>
          <a:lstStyle/>
          <a:p>
            <a:pPr marL="0" indent="0">
              <a:lnSpc>
                <a:spcPct val="110000"/>
              </a:lnSpc>
              <a:spcBef>
                <a:spcPts val="0"/>
              </a:spcBef>
              <a:buNone/>
            </a:pPr>
            <a:r>
              <a:rPr lang="fr-CA" dirty="0">
                <a:solidFill>
                  <a:srgbClr val="16A0DB"/>
                </a:solidFill>
                <a:latin typeface="DINPro-Medium" panose="02000503030000020004" pitchFamily="50" charset="0"/>
              </a:rPr>
              <a:t>Exporter de l’énergie électrique propre à grande échelle, </a:t>
            </a:r>
          </a:p>
          <a:p>
            <a:pPr marL="0" indent="0">
              <a:lnSpc>
                <a:spcPct val="110000"/>
              </a:lnSpc>
              <a:spcBef>
                <a:spcPts val="0"/>
              </a:spcBef>
              <a:buNone/>
            </a:pPr>
            <a:r>
              <a:rPr lang="fr-CA" dirty="0">
                <a:solidFill>
                  <a:srgbClr val="16A0DB"/>
                </a:solidFill>
                <a:latin typeface="DINPro-Medium" panose="02000503030000020004" pitchFamily="50" charset="0"/>
              </a:rPr>
              <a:t>générer des recettes et </a:t>
            </a:r>
            <a:r>
              <a:rPr lang="fr-CA" dirty="0">
                <a:solidFill>
                  <a:srgbClr val="97C63F"/>
                </a:solidFill>
                <a:latin typeface="DINPro-Medium" panose="02000503030000020004" pitchFamily="50" charset="0"/>
              </a:rPr>
              <a:t>aider nos voisins à </a:t>
            </a:r>
            <a:r>
              <a:rPr lang="fr-CA" dirty="0" err="1">
                <a:solidFill>
                  <a:srgbClr val="97C63F"/>
                </a:solidFill>
                <a:latin typeface="DINPro-Medium" panose="02000503030000020004" pitchFamily="50" charset="0"/>
              </a:rPr>
              <a:t>décarboniser</a:t>
            </a:r>
            <a:r>
              <a:rPr lang="fr-CA" dirty="0">
                <a:solidFill>
                  <a:srgbClr val="16A0DB"/>
                </a:solidFill>
                <a:latin typeface="DINPro-Medium" panose="02000503030000020004" pitchFamily="50" charset="0"/>
              </a:rPr>
              <a:t>.</a:t>
            </a:r>
            <a:endParaRPr lang="en-CA" dirty="0">
              <a:solidFill>
                <a:srgbClr val="16A0DB"/>
              </a:solidFill>
              <a:latin typeface="DINPro-Medium" panose="02000503030000020004" pitchFamily="50" charset="0"/>
            </a:endParaRPr>
          </a:p>
          <a:p>
            <a:pPr marL="0" indent="0">
              <a:lnSpc>
                <a:spcPct val="110000"/>
              </a:lnSpc>
              <a:buNone/>
            </a:pPr>
            <a:r>
              <a:rPr lang="fr-CA" dirty="0">
                <a:solidFill>
                  <a:srgbClr val="16A0DB"/>
                </a:solidFill>
                <a:latin typeface="DINPro-Medium" panose="02000503030000020004" pitchFamily="50" charset="0"/>
              </a:rPr>
              <a:t>Exporter nos technologies nucléaires propres, en en retirant des avantages pour </a:t>
            </a:r>
            <a:r>
              <a:rPr lang="fr-CA" dirty="0">
                <a:solidFill>
                  <a:srgbClr val="97C63F"/>
                </a:solidFill>
                <a:latin typeface="DINPro-Medium" panose="02000503030000020004" pitchFamily="50" charset="0"/>
              </a:rPr>
              <a:t>la main-d’œuvre canadienne </a:t>
            </a:r>
            <a:r>
              <a:rPr lang="fr-CA" dirty="0">
                <a:solidFill>
                  <a:srgbClr val="16A0DB"/>
                </a:solidFill>
                <a:latin typeface="DINPro-Medium" panose="02000503030000020004" pitchFamily="50" charset="0"/>
              </a:rPr>
              <a:t>et </a:t>
            </a:r>
            <a:r>
              <a:rPr lang="fr-CA" dirty="0">
                <a:solidFill>
                  <a:srgbClr val="97C63F"/>
                </a:solidFill>
                <a:latin typeface="DINPro-Medium" panose="02000503030000020004" pitchFamily="50" charset="0"/>
              </a:rPr>
              <a:t>la balance commerciale</a:t>
            </a:r>
            <a:r>
              <a:rPr lang="fr-CA" dirty="0">
                <a:solidFill>
                  <a:srgbClr val="16A0DB"/>
                </a:solidFill>
                <a:latin typeface="DINPro-Medium" panose="02000503030000020004" pitchFamily="50" charset="0"/>
              </a:rPr>
              <a:t>.</a:t>
            </a:r>
            <a:endParaRPr lang="en-CA" dirty="0">
              <a:solidFill>
                <a:srgbClr val="16A0DB"/>
              </a:solidFill>
              <a:latin typeface="DINPro-Medium" panose="02000503030000020004" pitchFamily="50" charset="0"/>
            </a:endParaRPr>
          </a:p>
          <a:p>
            <a:pPr marL="0" indent="0">
              <a:lnSpc>
                <a:spcPct val="110000"/>
              </a:lnSpc>
              <a:buNone/>
            </a:pPr>
            <a:r>
              <a:rPr lang="fr-CA" dirty="0">
                <a:solidFill>
                  <a:srgbClr val="16A0DB"/>
                </a:solidFill>
                <a:latin typeface="DINPro-Medium" panose="02000503030000020004" pitchFamily="50" charset="0"/>
              </a:rPr>
              <a:t>Générer des </a:t>
            </a:r>
            <a:r>
              <a:rPr lang="fr-CA" dirty="0">
                <a:solidFill>
                  <a:srgbClr val="97C63F"/>
                </a:solidFill>
                <a:latin typeface="DINPro-Medium" panose="02000503030000020004" pitchFamily="50" charset="0"/>
              </a:rPr>
              <a:t>recettes</a:t>
            </a:r>
            <a:r>
              <a:rPr lang="fr-CA" dirty="0">
                <a:solidFill>
                  <a:srgbClr val="16A0DB"/>
                </a:solidFill>
                <a:latin typeface="DINPro-Medium" panose="02000503030000020004" pitchFamily="50" charset="0"/>
              </a:rPr>
              <a:t> et des gains en capital pour le gouvernement à partir des DPI pour le nucléaire.</a:t>
            </a:r>
            <a:endParaRPr lang="en-CA" dirty="0">
              <a:solidFill>
                <a:srgbClr val="16A0DB"/>
              </a:solidFill>
              <a:latin typeface="DINPro-Medium" panose="02000503030000020004" pitchFamily="50" charset="0"/>
            </a:endParaRPr>
          </a:p>
          <a:p>
            <a:pPr marL="0" indent="0">
              <a:lnSpc>
                <a:spcPct val="110000"/>
              </a:lnSpc>
              <a:buNone/>
            </a:pPr>
            <a:r>
              <a:rPr lang="fr-CA" dirty="0">
                <a:solidFill>
                  <a:srgbClr val="16A0DB"/>
                </a:solidFill>
                <a:latin typeface="DINPro-Medium" panose="02000503030000020004" pitchFamily="50" charset="0"/>
              </a:rPr>
              <a:t>Rendre les ressources naturelles du </a:t>
            </a:r>
            <a:r>
              <a:rPr lang="fr-CA" dirty="0">
                <a:solidFill>
                  <a:srgbClr val="97C63F"/>
                </a:solidFill>
                <a:latin typeface="DINPro-Medium" panose="02000503030000020004" pitchFamily="50" charset="0"/>
              </a:rPr>
              <a:t>Canada</a:t>
            </a:r>
            <a:r>
              <a:rPr lang="fr-CA" dirty="0">
                <a:solidFill>
                  <a:srgbClr val="16A0DB"/>
                </a:solidFill>
                <a:latin typeface="DINPro-Medium" panose="02000503030000020004" pitchFamily="50" charset="0"/>
              </a:rPr>
              <a:t> mieux commercialisables et rendre notre </a:t>
            </a:r>
            <a:r>
              <a:rPr lang="fr-CA" dirty="0">
                <a:solidFill>
                  <a:srgbClr val="97C63F"/>
                </a:solidFill>
                <a:latin typeface="DINPro-Medium" panose="02000503030000020004" pitchFamily="50" charset="0"/>
              </a:rPr>
              <a:t>marque nationale plus forte et plus durable.</a:t>
            </a:r>
            <a:endParaRPr lang="en-CA" dirty="0">
              <a:solidFill>
                <a:srgbClr val="97C63F"/>
              </a:solidFill>
              <a:latin typeface="DINPro-Medium" panose="02000503030000020004" pitchFamily="50" charset="0"/>
            </a:endParaRPr>
          </a:p>
          <a:p>
            <a:pPr marL="0" indent="0">
              <a:lnSpc>
                <a:spcPct val="110000"/>
              </a:lnSpc>
              <a:buNone/>
            </a:pPr>
            <a:r>
              <a:rPr lang="fr-CA" dirty="0">
                <a:solidFill>
                  <a:srgbClr val="16A0DB"/>
                </a:solidFill>
                <a:latin typeface="DINPro-Medium" panose="02000503030000020004" pitchFamily="50" charset="0"/>
              </a:rPr>
              <a:t>Remplir les engagements de l’Accord de Paris, freiner le changement climatique mondial et améliorer la qualité de l’environnement – comme y contribuent déjà les exportations canadiennes de réacteurs et de combustibles nucléaires depuis des dizaines d’années. </a:t>
            </a:r>
            <a:endParaRPr lang="en-CA" dirty="0">
              <a:solidFill>
                <a:srgbClr val="16A0DB"/>
              </a:solidFill>
              <a:latin typeface="DINPro-Medium" panose="02000503030000020004" pitchFamily="50" charset="0"/>
            </a:endParaRPr>
          </a:p>
          <a:p>
            <a:pPr>
              <a:lnSpc>
                <a:spcPct val="110000"/>
              </a:lnSpc>
            </a:pPr>
            <a:endParaRPr lang="en-CA" dirty="0">
              <a:solidFill>
                <a:srgbClr val="16A0DB"/>
              </a:solidFill>
              <a:latin typeface="DINPro-Medium" panose="02000503030000020004" pitchFamily="50" charset="0"/>
            </a:endParaRPr>
          </a:p>
        </p:txBody>
      </p:sp>
      <p:sp>
        <p:nvSpPr>
          <p:cNvPr id="4" name="Slide Number Placeholder 3"/>
          <p:cNvSpPr>
            <a:spLocks noGrp="1"/>
          </p:cNvSpPr>
          <p:nvPr>
            <p:ph type="sldNum" sz="quarter" idx="12"/>
          </p:nvPr>
        </p:nvSpPr>
        <p:spPr/>
        <p:txBody>
          <a:bodyPr/>
          <a:lstStyle/>
          <a:p>
            <a:fld id="{D33CD8CD-EBF1-4994-A010-2C923BEF84FB}" type="slidenum">
              <a:rPr lang="en-CA" smtClean="0"/>
              <a:t>9</a:t>
            </a:fld>
            <a:endParaRPr lang="en-CA"/>
          </a:p>
        </p:txBody>
      </p:sp>
      <p:pic>
        <p:nvPicPr>
          <p:cNvPr id="5" name="Picture 4">
            <a:extLst/>
          </p:cNvPr>
          <p:cNvPicPr>
            <a:picLocks noChangeAspect="1"/>
          </p:cNvPicPr>
          <p:nvPr/>
        </p:nvPicPr>
        <p:blipFill>
          <a:blip r:embed="rId2">
            <a:extLst>
              <a:ext uri="{BEBA8EAE-BF5A-486C-A8C5-ECC9F3942E4B}">
                <a14:imgProps xmlns:a14="http://schemas.microsoft.com/office/drawing/2010/main">
                  <a14:imgLayer r:embed="rId3">
                    <a14:imgEffect>
                      <a14:artisticGlowDiffused intensity="4"/>
                    </a14:imgEffect>
                  </a14:imgLayer>
                </a14:imgProps>
              </a:ext>
            </a:extLst>
          </a:blip>
          <a:stretch>
            <a:fillRect/>
          </a:stretch>
        </p:blipFill>
        <p:spPr>
          <a:xfrm>
            <a:off x="9424147" y="1243257"/>
            <a:ext cx="1116106" cy="1078192"/>
          </a:xfrm>
          <a:prstGeom prst="rect">
            <a:avLst/>
          </a:prstGeom>
        </p:spPr>
      </p:pic>
    </p:spTree>
    <p:extLst>
      <p:ext uri="{BB962C8B-B14F-4D97-AF65-F5344CB8AC3E}">
        <p14:creationId xmlns:p14="http://schemas.microsoft.com/office/powerpoint/2010/main" val="469649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1288</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DINPro-Bold</vt:lpstr>
      <vt:lpstr>DINPro-Medium</vt:lpstr>
      <vt:lpstr>Office Theme</vt:lpstr>
      <vt:lpstr>Génération Énergie :  le nucléaire au Canada d’ici 2050 </vt:lpstr>
      <vt:lpstr>PowerPoint Presentation</vt:lpstr>
      <vt:lpstr>L’ÉNERGIE NUCLÉAIRE PAR, ET POUR, LES CANADIENS</vt:lpstr>
      <vt:lpstr>L’ÉNERGIE NUCLÉAIRE PAR, ET POUR, LES CANADIENS (2)</vt:lpstr>
      <vt:lpstr>L’ÉNERGIE ET LE CLIMAT POUR LE CANADA ET LE MONDE</vt:lpstr>
      <vt:lpstr>L’ÉNERGIE ET LE CLIMAT POUR LE CANADA ET LE MONDE (2)</vt:lpstr>
      <vt:lpstr>PowerPoint Presentation</vt:lpstr>
      <vt:lpstr>AU-DELÀ DE L’ÉNERGIE</vt:lpstr>
      <vt:lpstr>AU-DELÀ DU CANADA</vt:lpstr>
      <vt:lpstr>LEADERSHIP MONDIAL DU CANADA</vt:lpstr>
      <vt:lpstr>LE CHEMIN VERS 2050</vt:lpstr>
      <vt:lpstr> 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Génération Énergie :  le nucléaire au Canada d’ici 2050</dc:title>
  <dc:creator>Angela Reid</dc:creator>
  <cp:lastModifiedBy>Michelle Leslie</cp:lastModifiedBy>
  <cp:revision>17</cp:revision>
  <dcterms:created xsi:type="dcterms:W3CDTF">2017-09-26T15:06:28Z</dcterms:created>
  <dcterms:modified xsi:type="dcterms:W3CDTF">2017-09-27T17:52:18Z</dcterms:modified>
</cp:coreProperties>
</file>