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524" r:id="rId3"/>
    <p:sldId id="528" r:id="rId4"/>
    <p:sldId id="526" r:id="rId5"/>
    <p:sldId id="527" r:id="rId6"/>
    <p:sldId id="525" r:id="rId7"/>
    <p:sldId id="523" r:id="rId8"/>
    <p:sldId id="282" r:id="rId9"/>
    <p:sldId id="283" r:id="rId10"/>
    <p:sldId id="284" r:id="rId11"/>
    <p:sldId id="286" r:id="rId12"/>
    <p:sldId id="516" r:id="rId13"/>
    <p:sldId id="519" r:id="rId14"/>
    <p:sldId id="522" r:id="rId15"/>
    <p:sldId id="495" r:id="rId16"/>
    <p:sldId id="514" r:id="rId17"/>
    <p:sldId id="28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n Stewart" initials="JS" lastIdx="1" clrIdx="0">
    <p:extLst>
      <p:ext uri="{19B8F6BF-5375-455C-9EA6-DF929625EA0E}">
        <p15:presenceInfo xmlns:p15="http://schemas.microsoft.com/office/powerpoint/2012/main" userId="S::stewartj@cna.ca::f1afb0b7-c778-4222-bc23-bebec4bc9258" providerId="AD"/>
      </p:ext>
    </p:extLst>
  </p:cmAuthor>
  <p:cmAuthor id="2" name="KLEB Heather(HR) - BRUCE POWER" initials="KH-BP" lastIdx="13" clrIdx="1">
    <p:extLst>
      <p:ext uri="{19B8F6BF-5375-455C-9EA6-DF929625EA0E}">
        <p15:presenceInfo xmlns:p15="http://schemas.microsoft.com/office/powerpoint/2012/main" userId="S::heather.kleb@brucepower.com::2c520fef-4152-4c67-8009-676199dcf2eb" providerId="AD"/>
      </p:ext>
    </p:extLst>
  </p:cmAuthor>
  <p:cmAuthor id="3" name="Riley Found" initials="RF" lastIdx="1" clrIdx="2">
    <p:extLst>
      <p:ext uri="{19B8F6BF-5375-455C-9EA6-DF929625EA0E}">
        <p15:presenceInfo xmlns:p15="http://schemas.microsoft.com/office/powerpoint/2012/main" userId="S::foundr@cna.ca::6f955f41-5f78-4a78-b8c4-265065bedbe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4DE"/>
    <a:srgbClr val="1F1D7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AEBD2E-10E4-4C24-B600-7260637486C2}" v="6" dt="2021-03-22T19:01:28.0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3" autoAdjust="0"/>
    <p:restoredTop sz="94660"/>
  </p:normalViewPr>
  <p:slideViewPr>
    <p:cSldViewPr snapToGrid="0">
      <p:cViewPr varScale="1">
        <p:scale>
          <a:sx n="86" d="100"/>
          <a:sy n="86" d="100"/>
        </p:scale>
        <p:origin x="331"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alpha val="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1470E-A015-4151-B9C7-36BDF3D44DC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3F5E5F3-5DE7-4C00-BD27-DB53720203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B1563BE-C5B0-4F0B-874F-4EAD51AB2B85}"/>
              </a:ext>
            </a:extLst>
          </p:cNvPr>
          <p:cNvSpPr>
            <a:spLocks noGrp="1"/>
          </p:cNvSpPr>
          <p:nvPr>
            <p:ph type="dt" sz="half" idx="10"/>
          </p:nvPr>
        </p:nvSpPr>
        <p:spPr/>
        <p:txBody>
          <a:bodyPr/>
          <a:lstStyle/>
          <a:p>
            <a:fld id="{1680E6CC-0CE4-471F-816A-39B441ED669F}" type="datetimeFigureOut">
              <a:rPr lang="en-US" smtClean="0"/>
              <a:t>3/22/2021</a:t>
            </a:fld>
            <a:endParaRPr lang="en-US" dirty="0"/>
          </a:p>
        </p:txBody>
      </p:sp>
      <p:sp>
        <p:nvSpPr>
          <p:cNvPr id="5" name="Footer Placeholder 4">
            <a:extLst>
              <a:ext uri="{FF2B5EF4-FFF2-40B4-BE49-F238E27FC236}">
                <a16:creationId xmlns:a16="http://schemas.microsoft.com/office/drawing/2014/main" id="{45B56A7B-91A5-4D00-9A94-3819826F103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157F003-9E99-42C5-BF30-1700F6D9DD77}"/>
              </a:ext>
            </a:extLst>
          </p:cNvPr>
          <p:cNvSpPr>
            <a:spLocks noGrp="1"/>
          </p:cNvSpPr>
          <p:nvPr>
            <p:ph type="sldNum" sz="quarter" idx="12"/>
          </p:nvPr>
        </p:nvSpPr>
        <p:spPr/>
        <p:txBody>
          <a:bodyPr/>
          <a:lstStyle/>
          <a:p>
            <a:fld id="{F0DD5CF1-B13B-4C64-980B-4C318A693E58}" type="slidenum">
              <a:rPr lang="en-US" smtClean="0"/>
              <a:t>‹#›</a:t>
            </a:fld>
            <a:endParaRPr lang="en-US" dirty="0"/>
          </a:p>
        </p:txBody>
      </p:sp>
    </p:spTree>
    <p:extLst>
      <p:ext uri="{BB962C8B-B14F-4D97-AF65-F5344CB8AC3E}">
        <p14:creationId xmlns:p14="http://schemas.microsoft.com/office/powerpoint/2010/main" val="3054852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17D1C-C091-41C9-A5A9-8FE7143008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4CECB17-9A84-40CF-A6B5-A4684DF074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316D3E-9D79-44A2-96AC-F8B214CF789F}"/>
              </a:ext>
            </a:extLst>
          </p:cNvPr>
          <p:cNvSpPr>
            <a:spLocks noGrp="1"/>
          </p:cNvSpPr>
          <p:nvPr>
            <p:ph type="dt" sz="half" idx="10"/>
          </p:nvPr>
        </p:nvSpPr>
        <p:spPr/>
        <p:txBody>
          <a:bodyPr/>
          <a:lstStyle/>
          <a:p>
            <a:fld id="{1680E6CC-0CE4-471F-816A-39B441ED669F}" type="datetimeFigureOut">
              <a:rPr lang="en-US" smtClean="0"/>
              <a:t>3/22/2021</a:t>
            </a:fld>
            <a:endParaRPr lang="en-US" dirty="0"/>
          </a:p>
        </p:txBody>
      </p:sp>
      <p:sp>
        <p:nvSpPr>
          <p:cNvPr id="5" name="Footer Placeholder 4">
            <a:extLst>
              <a:ext uri="{FF2B5EF4-FFF2-40B4-BE49-F238E27FC236}">
                <a16:creationId xmlns:a16="http://schemas.microsoft.com/office/drawing/2014/main" id="{EB91946C-172D-4A24-9F13-D6BB9F6B31B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4157164-4114-4269-9B1C-439C1C340C39}"/>
              </a:ext>
            </a:extLst>
          </p:cNvPr>
          <p:cNvSpPr>
            <a:spLocks noGrp="1"/>
          </p:cNvSpPr>
          <p:nvPr>
            <p:ph type="sldNum" sz="quarter" idx="12"/>
          </p:nvPr>
        </p:nvSpPr>
        <p:spPr/>
        <p:txBody>
          <a:bodyPr/>
          <a:lstStyle/>
          <a:p>
            <a:fld id="{F0DD5CF1-B13B-4C64-980B-4C318A693E58}" type="slidenum">
              <a:rPr lang="en-US" smtClean="0"/>
              <a:t>‹#›</a:t>
            </a:fld>
            <a:endParaRPr lang="en-US" dirty="0"/>
          </a:p>
        </p:txBody>
      </p:sp>
    </p:spTree>
    <p:extLst>
      <p:ext uri="{BB962C8B-B14F-4D97-AF65-F5344CB8AC3E}">
        <p14:creationId xmlns:p14="http://schemas.microsoft.com/office/powerpoint/2010/main" val="281359027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3ED1E2-2B9A-4CFD-A901-BFFFFC6D88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ED4850E8-5761-4376-AF20-239FDBD01B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4E896D2-96A4-4449-8FB6-9BC8177CEC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80E6CC-0CE4-471F-816A-39B441ED669F}" type="datetimeFigureOut">
              <a:rPr lang="en-US" smtClean="0"/>
              <a:t>3/22/2021</a:t>
            </a:fld>
            <a:endParaRPr lang="en-US" dirty="0"/>
          </a:p>
        </p:txBody>
      </p:sp>
      <p:sp>
        <p:nvSpPr>
          <p:cNvPr id="5" name="Footer Placeholder 4">
            <a:extLst>
              <a:ext uri="{FF2B5EF4-FFF2-40B4-BE49-F238E27FC236}">
                <a16:creationId xmlns:a16="http://schemas.microsoft.com/office/drawing/2014/main" id="{2BFA6AFA-301E-403F-A260-639D674548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5F151D6-11FF-4D40-AFD8-6DEB2E04AD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DD5CF1-B13B-4C64-980B-4C318A693E58}" type="slidenum">
              <a:rPr lang="en-US" smtClean="0"/>
              <a:t>‹#›</a:t>
            </a:fld>
            <a:endParaRPr lang="en-US" dirty="0"/>
          </a:p>
        </p:txBody>
      </p:sp>
    </p:spTree>
    <p:extLst>
      <p:ext uri="{BB962C8B-B14F-4D97-AF65-F5344CB8AC3E}">
        <p14:creationId xmlns:p14="http://schemas.microsoft.com/office/powerpoint/2010/main" val="472769731"/>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rgbClr val="1F1D7D"/>
          </a:solidFill>
          <a:latin typeface="DINPro-Bold"/>
          <a:ea typeface="+mj-ea"/>
          <a:cs typeface="DINPro-Bold"/>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DINPro-Regular"/>
          <a:ea typeface="+mn-ea"/>
          <a:cs typeface="DINPro-Regular"/>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DINPro-Regular"/>
          <a:ea typeface="+mn-ea"/>
          <a:cs typeface="DINPro-Regular"/>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DINPro-Regular"/>
          <a:ea typeface="+mn-ea"/>
          <a:cs typeface="DINPro-Regular"/>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DINPro-Regular"/>
          <a:ea typeface="+mn-ea"/>
          <a:cs typeface="DINPro-Regular"/>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DINPro-Regular"/>
          <a:ea typeface="+mn-ea"/>
          <a:cs typeface="DINPro-Regular"/>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 Id="rId9"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0.pn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canada.ca/en/environment-climate-change/services/environmental-indicators/greenhouse-gas-emissions.html"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D01A8-A954-43D6-A30E-C0B27E955145}"/>
              </a:ext>
            </a:extLst>
          </p:cNvPr>
          <p:cNvSpPr>
            <a:spLocks noGrp="1"/>
          </p:cNvSpPr>
          <p:nvPr>
            <p:ph type="ctrTitle"/>
          </p:nvPr>
        </p:nvSpPr>
        <p:spPr>
          <a:xfrm>
            <a:off x="322217" y="2401389"/>
            <a:ext cx="11399521" cy="1915886"/>
          </a:xfrm>
          <a:noFill/>
          <a:ln w="82550">
            <a:noFill/>
          </a:ln>
        </p:spPr>
        <p:txBody>
          <a:bodyPr>
            <a:noAutofit/>
          </a:bodyPr>
          <a:lstStyle/>
          <a:p>
            <a:pPr>
              <a:spcAft>
                <a:spcPts val="400"/>
              </a:spcAft>
            </a:pPr>
            <a:r>
              <a:rPr lang="en-US" sz="3400" dirty="0">
                <a:latin typeface="DINPro-Bold" panose="02000503030000020004" pitchFamily="2" charset="0"/>
              </a:rPr>
              <a:t> </a:t>
            </a:r>
            <a:br>
              <a:rPr lang="en-US" sz="3400" dirty="0">
                <a:latin typeface="DINPro-Bold" panose="02000503030000020004" pitchFamily="2" charset="0"/>
              </a:rPr>
            </a:br>
            <a:r>
              <a:rPr lang="en-US" sz="3400" b="1" dirty="0">
                <a:solidFill>
                  <a:srgbClr val="00B0F0"/>
                </a:solidFill>
                <a:latin typeface="DINPro-Bold" panose="02000503030000020004" pitchFamily="2" charset="0"/>
              </a:rPr>
              <a:t>Emission and Economic Implications for Canada of </a:t>
            </a:r>
            <a:br>
              <a:rPr lang="en-US" sz="3400" b="1" dirty="0">
                <a:solidFill>
                  <a:srgbClr val="00B0F0"/>
                </a:solidFill>
                <a:latin typeface="DINPro-Bold" panose="02000503030000020004" pitchFamily="2" charset="0"/>
              </a:rPr>
            </a:br>
            <a:r>
              <a:rPr lang="en-US" sz="3400" b="1" dirty="0">
                <a:solidFill>
                  <a:srgbClr val="00B0F0"/>
                </a:solidFill>
                <a:latin typeface="DINPro-Bold" panose="02000503030000020004" pitchFamily="2" charset="0"/>
              </a:rPr>
              <a:t>Using Small Modular Reactors (SMRs) in Heavy Industry</a:t>
            </a:r>
            <a:br>
              <a:rPr lang="en-US" sz="3600" b="1" dirty="0">
                <a:solidFill>
                  <a:schemeClr val="tx1"/>
                </a:solidFill>
                <a:latin typeface="+mn-lt"/>
              </a:rPr>
            </a:br>
            <a:br>
              <a:rPr lang="en-US" sz="3200" dirty="0">
                <a:solidFill>
                  <a:schemeClr val="tx1"/>
                </a:solidFill>
                <a:latin typeface="+mn-lt"/>
              </a:rPr>
            </a:br>
            <a:endParaRPr lang="en-US" sz="2200" dirty="0">
              <a:solidFill>
                <a:schemeClr val="tx1"/>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06551" y="757482"/>
            <a:ext cx="1247644" cy="84590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55768" y="1180433"/>
            <a:ext cx="1465970" cy="367214"/>
          </a:xfrm>
          <a:prstGeom prst="rect">
            <a:avLst/>
          </a:prstGeom>
        </p:spPr>
      </p:pic>
      <p:pic>
        <p:nvPicPr>
          <p:cNvPr id="3" name="Picture 2">
            <a:extLst>
              <a:ext uri="{FF2B5EF4-FFF2-40B4-BE49-F238E27FC236}">
                <a16:creationId xmlns:a16="http://schemas.microsoft.com/office/drawing/2014/main" id="{8BC37AC2-12A1-4C33-9CD4-C82B6DB5AB14}"/>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988753" y="777410"/>
            <a:ext cx="615424" cy="366781"/>
          </a:xfrm>
          <a:prstGeom prst="rect">
            <a:avLst/>
          </a:prstGeom>
          <a:noFill/>
          <a:ln>
            <a:noFill/>
          </a:ln>
        </p:spPr>
      </p:pic>
      <p:pic>
        <p:nvPicPr>
          <p:cNvPr id="7" name="Picture 6">
            <a:extLst>
              <a:ext uri="{FF2B5EF4-FFF2-40B4-BE49-F238E27FC236}">
                <a16:creationId xmlns:a16="http://schemas.microsoft.com/office/drawing/2014/main" id="{7D339CCD-5A0C-47E9-BCE9-0563EDA837E1}"/>
              </a:ext>
            </a:extLst>
          </p:cNvPr>
          <p:cNvPicPr>
            <a:picLocks noChangeAspect="1"/>
          </p:cNvPicPr>
          <p:nvPr/>
        </p:nvPicPr>
        <p:blipFill>
          <a:blip r:embed="rId5"/>
          <a:stretch>
            <a:fillRect/>
          </a:stretch>
        </p:blipFill>
        <p:spPr>
          <a:xfrm>
            <a:off x="7539529" y="5724645"/>
            <a:ext cx="2247139" cy="274299"/>
          </a:xfrm>
          <a:prstGeom prst="rect">
            <a:avLst/>
          </a:prstGeom>
        </p:spPr>
      </p:pic>
      <p:pic>
        <p:nvPicPr>
          <p:cNvPr id="8" name="Picture 7">
            <a:extLst>
              <a:ext uri="{FF2B5EF4-FFF2-40B4-BE49-F238E27FC236}">
                <a16:creationId xmlns:a16="http://schemas.microsoft.com/office/drawing/2014/main" id="{BA5450D9-5A0A-46C4-A198-06B427ABC995}"/>
              </a:ext>
            </a:extLst>
          </p:cNvPr>
          <p:cNvPicPr>
            <a:picLocks noChangeAspect="1"/>
          </p:cNvPicPr>
          <p:nvPr/>
        </p:nvPicPr>
        <p:blipFill>
          <a:blip r:embed="rId6"/>
          <a:stretch>
            <a:fillRect/>
          </a:stretch>
        </p:blipFill>
        <p:spPr>
          <a:xfrm>
            <a:off x="10003812" y="5691834"/>
            <a:ext cx="1504212" cy="614220"/>
          </a:xfrm>
          <a:prstGeom prst="rect">
            <a:avLst/>
          </a:prstGeom>
        </p:spPr>
      </p:pic>
      <p:sp>
        <p:nvSpPr>
          <p:cNvPr id="9" name="TextBox 8">
            <a:extLst>
              <a:ext uri="{FF2B5EF4-FFF2-40B4-BE49-F238E27FC236}">
                <a16:creationId xmlns:a16="http://schemas.microsoft.com/office/drawing/2014/main" id="{B208B742-834E-4637-9C7E-E00B537782E2}"/>
              </a:ext>
            </a:extLst>
          </p:cNvPr>
          <p:cNvSpPr txBox="1"/>
          <p:nvPr/>
        </p:nvSpPr>
        <p:spPr>
          <a:xfrm>
            <a:off x="7973142" y="440603"/>
            <a:ext cx="2442706" cy="307777"/>
          </a:xfrm>
          <a:prstGeom prst="rect">
            <a:avLst/>
          </a:prstGeom>
          <a:noFill/>
        </p:spPr>
        <p:txBody>
          <a:bodyPr wrap="square" rtlCol="0">
            <a:spAutoFit/>
          </a:bodyPr>
          <a:lstStyle/>
          <a:p>
            <a:r>
              <a:rPr lang="en-US" sz="1400" dirty="0"/>
              <a:t>Research supported by: </a:t>
            </a:r>
          </a:p>
        </p:txBody>
      </p:sp>
      <p:sp>
        <p:nvSpPr>
          <p:cNvPr id="4" name="TextBox 3">
            <a:extLst>
              <a:ext uri="{FF2B5EF4-FFF2-40B4-BE49-F238E27FC236}">
                <a16:creationId xmlns:a16="http://schemas.microsoft.com/office/drawing/2014/main" id="{3097E7ED-3752-471A-AF59-56015A756B6E}"/>
              </a:ext>
            </a:extLst>
          </p:cNvPr>
          <p:cNvSpPr txBox="1"/>
          <p:nvPr/>
        </p:nvSpPr>
        <p:spPr>
          <a:xfrm>
            <a:off x="6090974" y="5691167"/>
            <a:ext cx="1231411" cy="307777"/>
          </a:xfrm>
          <a:prstGeom prst="rect">
            <a:avLst/>
          </a:prstGeom>
          <a:noFill/>
        </p:spPr>
        <p:txBody>
          <a:bodyPr wrap="square" rtlCol="0">
            <a:spAutoFit/>
          </a:bodyPr>
          <a:lstStyle/>
          <a:p>
            <a:r>
              <a:rPr lang="en-US" sz="1400" dirty="0"/>
              <a:t>Research by:</a:t>
            </a:r>
          </a:p>
        </p:txBody>
      </p:sp>
    </p:spTree>
    <p:extLst>
      <p:ext uri="{BB962C8B-B14F-4D97-AF65-F5344CB8AC3E}">
        <p14:creationId xmlns:p14="http://schemas.microsoft.com/office/powerpoint/2010/main" val="9067708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24560CC-79E1-48BD-8ADB-E3F2AA4FEFD7}"/>
              </a:ext>
            </a:extLst>
          </p:cNvPr>
          <p:cNvPicPr>
            <a:picLocks noChangeAspect="1"/>
          </p:cNvPicPr>
          <p:nvPr/>
        </p:nvPicPr>
        <p:blipFill>
          <a:blip r:embed="rId2"/>
          <a:stretch>
            <a:fillRect/>
          </a:stretch>
        </p:blipFill>
        <p:spPr>
          <a:xfrm>
            <a:off x="838200" y="1135435"/>
            <a:ext cx="8703553" cy="5222133"/>
          </a:xfrm>
          <a:prstGeom prst="rect">
            <a:avLst/>
          </a:prstGeom>
        </p:spPr>
      </p:pic>
      <p:pic>
        <p:nvPicPr>
          <p:cNvPr id="5" name="Picture 4">
            <a:extLst>
              <a:ext uri="{FF2B5EF4-FFF2-40B4-BE49-F238E27FC236}">
                <a16:creationId xmlns:a16="http://schemas.microsoft.com/office/drawing/2014/main" id="{3CCC1ABA-BB01-4C5D-99EF-E6E0F93E1C72}"/>
              </a:ext>
            </a:extLst>
          </p:cNvPr>
          <p:cNvPicPr>
            <a:picLocks noChangeAspect="1"/>
          </p:cNvPicPr>
          <p:nvPr/>
        </p:nvPicPr>
        <p:blipFill>
          <a:blip r:embed="rId3"/>
          <a:stretch>
            <a:fillRect/>
          </a:stretch>
        </p:blipFill>
        <p:spPr>
          <a:xfrm>
            <a:off x="7816532" y="6083269"/>
            <a:ext cx="2247139" cy="274299"/>
          </a:xfrm>
          <a:prstGeom prst="rect">
            <a:avLst/>
          </a:prstGeom>
        </p:spPr>
      </p:pic>
      <p:pic>
        <p:nvPicPr>
          <p:cNvPr id="6" name="Picture 5">
            <a:extLst>
              <a:ext uri="{FF2B5EF4-FFF2-40B4-BE49-F238E27FC236}">
                <a16:creationId xmlns:a16="http://schemas.microsoft.com/office/drawing/2014/main" id="{992A5019-6114-49E3-8402-999BFCFBDEF2}"/>
              </a:ext>
            </a:extLst>
          </p:cNvPr>
          <p:cNvPicPr>
            <a:picLocks noChangeAspect="1"/>
          </p:cNvPicPr>
          <p:nvPr/>
        </p:nvPicPr>
        <p:blipFill>
          <a:blip r:embed="rId4"/>
          <a:stretch>
            <a:fillRect/>
          </a:stretch>
        </p:blipFill>
        <p:spPr>
          <a:xfrm>
            <a:off x="10350682" y="5963739"/>
            <a:ext cx="1504212" cy="614220"/>
          </a:xfrm>
          <a:prstGeom prst="rect">
            <a:avLst/>
          </a:prstGeom>
        </p:spPr>
      </p:pic>
      <p:sp>
        <p:nvSpPr>
          <p:cNvPr id="2" name="TextBox 1">
            <a:extLst>
              <a:ext uri="{FF2B5EF4-FFF2-40B4-BE49-F238E27FC236}">
                <a16:creationId xmlns:a16="http://schemas.microsoft.com/office/drawing/2014/main" id="{264AD1E8-52C4-49D8-9E43-F74587EC6F94}"/>
              </a:ext>
            </a:extLst>
          </p:cNvPr>
          <p:cNvSpPr txBox="1"/>
          <p:nvPr/>
        </p:nvSpPr>
        <p:spPr>
          <a:xfrm>
            <a:off x="6370117" y="2460567"/>
            <a:ext cx="2892829" cy="338554"/>
          </a:xfrm>
          <a:prstGeom prst="rect">
            <a:avLst/>
          </a:prstGeom>
          <a:noFill/>
        </p:spPr>
        <p:txBody>
          <a:bodyPr wrap="square" rtlCol="0">
            <a:spAutoFit/>
          </a:bodyPr>
          <a:lstStyle/>
          <a:p>
            <a:r>
              <a:rPr lang="en-US" sz="1600" dirty="0"/>
              <a:t>(assumes existing policies)</a:t>
            </a:r>
          </a:p>
        </p:txBody>
      </p:sp>
      <p:sp>
        <p:nvSpPr>
          <p:cNvPr id="3" name="TextBox 2">
            <a:extLst>
              <a:ext uri="{FF2B5EF4-FFF2-40B4-BE49-F238E27FC236}">
                <a16:creationId xmlns:a16="http://schemas.microsoft.com/office/drawing/2014/main" id="{A58CD347-B0F4-4906-A984-64AF7BA86235}"/>
              </a:ext>
            </a:extLst>
          </p:cNvPr>
          <p:cNvSpPr txBox="1"/>
          <p:nvPr/>
        </p:nvSpPr>
        <p:spPr>
          <a:xfrm>
            <a:off x="6567055" y="3582785"/>
            <a:ext cx="4530436" cy="584775"/>
          </a:xfrm>
          <a:prstGeom prst="rect">
            <a:avLst/>
          </a:prstGeom>
          <a:noFill/>
        </p:spPr>
        <p:txBody>
          <a:bodyPr wrap="square" rtlCol="0">
            <a:spAutoFit/>
          </a:bodyPr>
          <a:lstStyle/>
          <a:p>
            <a:r>
              <a:rPr lang="en-US" sz="1600" dirty="0"/>
              <a:t>(policies driving to net zero but without shifting activities toward more intense use of electric power)</a:t>
            </a:r>
          </a:p>
        </p:txBody>
      </p:sp>
      <p:sp>
        <p:nvSpPr>
          <p:cNvPr id="7" name="TextBox 6">
            <a:extLst>
              <a:ext uri="{FF2B5EF4-FFF2-40B4-BE49-F238E27FC236}">
                <a16:creationId xmlns:a16="http://schemas.microsoft.com/office/drawing/2014/main" id="{428598AB-3FAF-48FB-A957-F6C497BC445F}"/>
              </a:ext>
            </a:extLst>
          </p:cNvPr>
          <p:cNvSpPr txBox="1"/>
          <p:nvPr/>
        </p:nvSpPr>
        <p:spPr>
          <a:xfrm>
            <a:off x="9052561" y="4650151"/>
            <a:ext cx="1942136" cy="830997"/>
          </a:xfrm>
          <a:prstGeom prst="rect">
            <a:avLst/>
          </a:prstGeom>
          <a:noFill/>
        </p:spPr>
        <p:txBody>
          <a:bodyPr wrap="square" rtlCol="0">
            <a:spAutoFit/>
          </a:bodyPr>
          <a:lstStyle/>
          <a:p>
            <a:r>
              <a:rPr lang="en-US" sz="1600" dirty="0"/>
              <a:t>(emission reductions available from electrification)</a:t>
            </a:r>
          </a:p>
        </p:txBody>
      </p:sp>
      <p:sp>
        <p:nvSpPr>
          <p:cNvPr id="10" name="Title 1">
            <a:extLst>
              <a:ext uri="{FF2B5EF4-FFF2-40B4-BE49-F238E27FC236}">
                <a16:creationId xmlns:a16="http://schemas.microsoft.com/office/drawing/2014/main" id="{D2B5E527-77A0-4342-8D10-AD65E93382C4}"/>
              </a:ext>
            </a:extLst>
          </p:cNvPr>
          <p:cNvSpPr txBox="1">
            <a:spLocks/>
          </p:cNvSpPr>
          <p:nvPr/>
        </p:nvSpPr>
        <p:spPr>
          <a:xfrm>
            <a:off x="999478" y="0"/>
            <a:ext cx="10515600" cy="18026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1F1D7D"/>
                </a:solidFill>
                <a:latin typeface="DINPro-Bold"/>
                <a:ea typeface="+mj-ea"/>
                <a:cs typeface="DINPro-Bold"/>
              </a:defRPr>
            </a:lvl1pPr>
          </a:lstStyle>
          <a:p>
            <a:r>
              <a:rPr lang="en-US" sz="3000" b="1" dirty="0">
                <a:solidFill>
                  <a:srgbClr val="00A4DE"/>
                </a:solidFill>
                <a:latin typeface="DIN Pro Bold" panose="020B0804020101020102" pitchFamily="34" charset="0"/>
                <a:cs typeface="DIN Pro Bold" panose="020B0804020101020102" pitchFamily="34" charset="0"/>
              </a:rPr>
              <a:t>Background: Canada’s net zero emissions pathways</a:t>
            </a:r>
          </a:p>
        </p:txBody>
      </p:sp>
    </p:spTree>
    <p:extLst>
      <p:ext uri="{BB962C8B-B14F-4D97-AF65-F5344CB8AC3E}">
        <p14:creationId xmlns:p14="http://schemas.microsoft.com/office/powerpoint/2010/main" val="3884730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0C37AE5-A9BA-4A0D-9E8B-CB9AD78F3DE1}"/>
              </a:ext>
            </a:extLst>
          </p:cNvPr>
          <p:cNvPicPr>
            <a:picLocks noChangeAspect="1"/>
          </p:cNvPicPr>
          <p:nvPr/>
        </p:nvPicPr>
        <p:blipFill>
          <a:blip r:embed="rId2"/>
          <a:stretch>
            <a:fillRect/>
          </a:stretch>
        </p:blipFill>
        <p:spPr>
          <a:xfrm>
            <a:off x="7816532" y="6083269"/>
            <a:ext cx="2247139" cy="274299"/>
          </a:xfrm>
          <a:prstGeom prst="rect">
            <a:avLst/>
          </a:prstGeom>
        </p:spPr>
      </p:pic>
      <p:pic>
        <p:nvPicPr>
          <p:cNvPr id="5" name="Picture 4">
            <a:extLst>
              <a:ext uri="{FF2B5EF4-FFF2-40B4-BE49-F238E27FC236}">
                <a16:creationId xmlns:a16="http://schemas.microsoft.com/office/drawing/2014/main" id="{57C3CEAA-C81D-45F9-A8C6-94FF553C5C8C}"/>
              </a:ext>
            </a:extLst>
          </p:cNvPr>
          <p:cNvPicPr>
            <a:picLocks noChangeAspect="1"/>
          </p:cNvPicPr>
          <p:nvPr/>
        </p:nvPicPr>
        <p:blipFill>
          <a:blip r:embed="rId3"/>
          <a:stretch>
            <a:fillRect/>
          </a:stretch>
        </p:blipFill>
        <p:spPr>
          <a:xfrm>
            <a:off x="10350682" y="5963739"/>
            <a:ext cx="1504212" cy="614220"/>
          </a:xfrm>
          <a:prstGeom prst="rect">
            <a:avLst/>
          </a:prstGeom>
        </p:spPr>
      </p:pic>
      <p:pic>
        <p:nvPicPr>
          <p:cNvPr id="9" name="Picture 8">
            <a:extLst>
              <a:ext uri="{FF2B5EF4-FFF2-40B4-BE49-F238E27FC236}">
                <a16:creationId xmlns:a16="http://schemas.microsoft.com/office/drawing/2014/main" id="{5FE0C3C0-EC75-4AD5-974B-13E7EBDC4F58}"/>
              </a:ext>
            </a:extLst>
          </p:cNvPr>
          <p:cNvPicPr>
            <a:picLocks noChangeAspect="1"/>
          </p:cNvPicPr>
          <p:nvPr/>
        </p:nvPicPr>
        <p:blipFill>
          <a:blip r:embed="rId4"/>
          <a:stretch>
            <a:fillRect/>
          </a:stretch>
        </p:blipFill>
        <p:spPr>
          <a:xfrm>
            <a:off x="5584055" y="1387519"/>
            <a:ext cx="6227730" cy="3736639"/>
          </a:xfrm>
          <a:prstGeom prst="rect">
            <a:avLst/>
          </a:prstGeom>
        </p:spPr>
      </p:pic>
      <p:sp>
        <p:nvSpPr>
          <p:cNvPr id="8" name="Content Placeholder 2">
            <a:extLst>
              <a:ext uri="{FF2B5EF4-FFF2-40B4-BE49-F238E27FC236}">
                <a16:creationId xmlns:a16="http://schemas.microsoft.com/office/drawing/2014/main" id="{0325A0E4-4017-45B3-BB07-3EB6193E48EF}"/>
              </a:ext>
            </a:extLst>
          </p:cNvPr>
          <p:cNvSpPr>
            <a:spLocks noGrp="1"/>
          </p:cNvSpPr>
          <p:nvPr>
            <p:ph idx="1"/>
          </p:nvPr>
        </p:nvSpPr>
        <p:spPr>
          <a:xfrm>
            <a:off x="97494" y="1553036"/>
            <a:ext cx="5765239" cy="5152564"/>
          </a:xfrm>
        </p:spPr>
        <p:txBody>
          <a:bodyPr rtlCol="0">
            <a:noAutofit/>
          </a:bodyPr>
          <a:lstStyle/>
          <a:p>
            <a:pPr marL="201168" lvl="1" indent="0">
              <a:spcBef>
                <a:spcPts val="600"/>
              </a:spcBef>
              <a:spcAft>
                <a:spcPts val="600"/>
              </a:spcAft>
              <a:buClr>
                <a:srgbClr val="002060"/>
              </a:buClr>
              <a:buNone/>
              <a:defRPr/>
            </a:pPr>
            <a:r>
              <a:rPr lang="en-CA" sz="1600" dirty="0"/>
              <a:t>GHG reductions from SMRs are in the range of: </a:t>
            </a:r>
          </a:p>
          <a:p>
            <a:pPr marL="201168" lvl="1" indent="0">
              <a:spcBef>
                <a:spcPts val="600"/>
              </a:spcBef>
              <a:spcAft>
                <a:spcPts val="600"/>
              </a:spcAft>
              <a:buClr>
                <a:srgbClr val="002060"/>
              </a:buClr>
              <a:buNone/>
              <a:defRPr/>
            </a:pPr>
            <a:r>
              <a:rPr lang="en-CA" sz="1600" b="1" dirty="0"/>
              <a:t>&lt;1 Mt to 43 Mt, </a:t>
            </a:r>
            <a:r>
              <a:rPr lang="en-CA" sz="1600" b="1"/>
              <a:t>averaging 14 </a:t>
            </a:r>
            <a:r>
              <a:rPr lang="en-CA" sz="1600" b="1" dirty="0"/>
              <a:t>Mt per year. </a:t>
            </a:r>
          </a:p>
          <a:p>
            <a:pPr lvl="1">
              <a:spcBef>
                <a:spcPts val="600"/>
              </a:spcBef>
              <a:spcAft>
                <a:spcPts val="600"/>
              </a:spcAft>
              <a:buClr>
                <a:srgbClr val="002060"/>
              </a:buClr>
              <a:defRPr/>
            </a:pPr>
            <a:r>
              <a:rPr lang="en-CA" sz="1600" dirty="0"/>
              <a:t>SMRs are widely deployed after 2035 to address </a:t>
            </a:r>
            <a:r>
              <a:rPr kumimoji="0" lang="en-CA" sz="1600" b="0" i="0" u="none" strike="noStrike" kern="1200" cap="none" spc="0" normalizeH="0" baseline="0" noProof="0" dirty="0">
                <a:ln>
                  <a:noFill/>
                </a:ln>
                <a:effectLst/>
                <a:uLnTx/>
                <a:uFillTx/>
                <a:latin typeface="DINPro-Regular"/>
                <a:ea typeface="+mn-ea"/>
              </a:rPr>
              <a:t>the high carbon costs of the GHG pathway to net zero.</a:t>
            </a:r>
            <a:endParaRPr lang="en-CA" sz="1600" dirty="0"/>
          </a:p>
          <a:p>
            <a:pPr lvl="1">
              <a:spcBef>
                <a:spcPts val="600"/>
              </a:spcBef>
              <a:spcAft>
                <a:spcPts val="600"/>
              </a:spcAft>
              <a:buClr>
                <a:srgbClr val="002060"/>
              </a:buClr>
              <a:defRPr/>
            </a:pPr>
            <a:r>
              <a:rPr lang="en-CA" sz="1600" dirty="0"/>
              <a:t>The high cost scenarios show low penetration. With lower SMR costs, deployment is widespread.  </a:t>
            </a:r>
          </a:p>
          <a:p>
            <a:pPr lvl="1">
              <a:spcBef>
                <a:spcPts val="600"/>
              </a:spcBef>
              <a:spcAft>
                <a:spcPts val="600"/>
              </a:spcAft>
              <a:buClr>
                <a:srgbClr val="002060"/>
              </a:buClr>
              <a:defRPr/>
            </a:pPr>
            <a:r>
              <a:rPr lang="en-CA" sz="1600" dirty="0"/>
              <a:t>SMRs shift GHG reductions from other high cost sectors and make it feasible to obtain more reductions from the industrial emitters.</a:t>
            </a:r>
          </a:p>
          <a:p>
            <a:pPr lvl="1">
              <a:spcBef>
                <a:spcPts val="600"/>
              </a:spcBef>
              <a:spcAft>
                <a:spcPts val="600"/>
              </a:spcAft>
              <a:buClr>
                <a:srgbClr val="002060"/>
              </a:buClr>
              <a:defRPr/>
            </a:pPr>
            <a:r>
              <a:rPr lang="en-CA" sz="1600" dirty="0"/>
              <a:t>SMRs free up low emitting energy carriers such as hydrogen and renewable natural gas to be used elsewhere, potentially with higher environmental benefits. </a:t>
            </a:r>
          </a:p>
          <a:p>
            <a:pPr lvl="1">
              <a:spcBef>
                <a:spcPts val="600"/>
              </a:spcBef>
              <a:spcAft>
                <a:spcPts val="600"/>
              </a:spcAft>
              <a:buClr>
                <a:srgbClr val="002060"/>
              </a:buClr>
              <a:defRPr/>
            </a:pPr>
            <a:r>
              <a:rPr lang="en-CA" sz="1600" dirty="0"/>
              <a:t>In the simulations, the </a:t>
            </a:r>
            <a:r>
              <a:rPr lang="en-CA" sz="1600" b="1" dirty="0"/>
              <a:t>SMRs are a transformative technology that successfully compete with a range of emerging abatement opportunities </a:t>
            </a:r>
            <a:r>
              <a:rPr lang="en-CA" sz="1600" dirty="0"/>
              <a:t>to reduce industrial GHGs.  </a:t>
            </a:r>
          </a:p>
          <a:p>
            <a:pPr marL="201168" lvl="1" indent="0">
              <a:spcBef>
                <a:spcPts val="600"/>
              </a:spcBef>
              <a:spcAft>
                <a:spcPts val="600"/>
              </a:spcAft>
              <a:buClr>
                <a:srgbClr val="002060"/>
              </a:buClr>
              <a:buNone/>
              <a:defRPr/>
            </a:pPr>
            <a:endParaRPr lang="en-CA" sz="1800" dirty="0"/>
          </a:p>
        </p:txBody>
      </p:sp>
      <p:sp>
        <p:nvSpPr>
          <p:cNvPr id="7" name="Title 1">
            <a:extLst>
              <a:ext uri="{FF2B5EF4-FFF2-40B4-BE49-F238E27FC236}">
                <a16:creationId xmlns:a16="http://schemas.microsoft.com/office/drawing/2014/main" id="{87C521CF-16FD-43DA-98B6-09C99AA1CEA3}"/>
              </a:ext>
            </a:extLst>
          </p:cNvPr>
          <p:cNvSpPr txBox="1">
            <a:spLocks/>
          </p:cNvSpPr>
          <p:nvPr/>
        </p:nvSpPr>
        <p:spPr>
          <a:xfrm>
            <a:off x="990600" y="152400"/>
            <a:ext cx="10515600" cy="18026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1F1D7D"/>
                </a:solidFill>
                <a:latin typeface="DINPro-Bold"/>
                <a:ea typeface="+mj-ea"/>
                <a:cs typeface="DINPro-Bold"/>
              </a:defRPr>
            </a:lvl1pPr>
          </a:lstStyle>
          <a:p>
            <a:r>
              <a:rPr lang="en-US" sz="4000" b="1" dirty="0">
                <a:solidFill>
                  <a:srgbClr val="00A4DE"/>
                </a:solidFill>
                <a:latin typeface="DIN Pro Bold" panose="020B0804020101020102" pitchFamily="34" charset="0"/>
                <a:cs typeface="DIN Pro Bold" panose="020B0804020101020102" pitchFamily="34" charset="0"/>
              </a:rPr>
              <a:t>National Emission Reductions from SMRs</a:t>
            </a:r>
          </a:p>
        </p:txBody>
      </p:sp>
    </p:spTree>
    <p:extLst>
      <p:ext uri="{BB962C8B-B14F-4D97-AF65-F5344CB8AC3E}">
        <p14:creationId xmlns:p14="http://schemas.microsoft.com/office/powerpoint/2010/main" val="1342075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Slide Number Placeholder 7"/>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6D555C7D-1697-471A-A80F-1CB4F55B6C0C}" type="slidenum">
              <a:rPr lang="en-US" altLang="en-US" sz="1100" b="1" smtClean="0">
                <a:solidFill>
                  <a:srgbClr val="002060"/>
                </a:solidFill>
              </a:rPr>
              <a:pPr/>
              <a:t>12</a:t>
            </a:fld>
            <a:endParaRPr lang="en-US" altLang="en-US" sz="1100" b="1" dirty="0">
              <a:solidFill>
                <a:srgbClr val="002060"/>
              </a:solidFill>
            </a:endParaRPr>
          </a:p>
        </p:txBody>
      </p:sp>
      <p:pic>
        <p:nvPicPr>
          <p:cNvPr id="4" name="Picture 3">
            <a:extLst>
              <a:ext uri="{FF2B5EF4-FFF2-40B4-BE49-F238E27FC236}">
                <a16:creationId xmlns:a16="http://schemas.microsoft.com/office/drawing/2014/main" id="{6E76264F-6B10-4855-864F-3DB5E0E18364}"/>
              </a:ext>
            </a:extLst>
          </p:cNvPr>
          <p:cNvPicPr>
            <a:picLocks noChangeAspect="1"/>
          </p:cNvPicPr>
          <p:nvPr/>
        </p:nvPicPr>
        <p:blipFill>
          <a:blip r:embed="rId2"/>
          <a:stretch>
            <a:fillRect/>
          </a:stretch>
        </p:blipFill>
        <p:spPr>
          <a:xfrm>
            <a:off x="4021558" y="3503612"/>
            <a:ext cx="3720361" cy="2426517"/>
          </a:xfrm>
          <a:prstGeom prst="rect">
            <a:avLst/>
          </a:prstGeom>
        </p:spPr>
      </p:pic>
      <p:pic>
        <p:nvPicPr>
          <p:cNvPr id="5" name="Picture 4">
            <a:extLst>
              <a:ext uri="{FF2B5EF4-FFF2-40B4-BE49-F238E27FC236}">
                <a16:creationId xmlns:a16="http://schemas.microsoft.com/office/drawing/2014/main" id="{F0BB1FB3-2BEB-4BC4-8A26-AC96EA4801CA}"/>
              </a:ext>
            </a:extLst>
          </p:cNvPr>
          <p:cNvPicPr>
            <a:picLocks noChangeAspect="1"/>
          </p:cNvPicPr>
          <p:nvPr/>
        </p:nvPicPr>
        <p:blipFill>
          <a:blip r:embed="rId3"/>
          <a:stretch>
            <a:fillRect/>
          </a:stretch>
        </p:blipFill>
        <p:spPr>
          <a:xfrm>
            <a:off x="8041056" y="769688"/>
            <a:ext cx="3720363" cy="2426518"/>
          </a:xfrm>
          <a:prstGeom prst="rect">
            <a:avLst/>
          </a:prstGeom>
        </p:spPr>
      </p:pic>
      <p:pic>
        <p:nvPicPr>
          <p:cNvPr id="6" name="Picture 5">
            <a:extLst>
              <a:ext uri="{FF2B5EF4-FFF2-40B4-BE49-F238E27FC236}">
                <a16:creationId xmlns:a16="http://schemas.microsoft.com/office/drawing/2014/main" id="{996A6A05-8CAA-4904-A0D1-F78667EBBB1D}"/>
              </a:ext>
            </a:extLst>
          </p:cNvPr>
          <p:cNvPicPr>
            <a:picLocks noChangeAspect="1"/>
          </p:cNvPicPr>
          <p:nvPr/>
        </p:nvPicPr>
        <p:blipFill>
          <a:blip r:embed="rId4"/>
          <a:stretch>
            <a:fillRect/>
          </a:stretch>
        </p:blipFill>
        <p:spPr>
          <a:xfrm>
            <a:off x="8101337" y="3429000"/>
            <a:ext cx="3720364" cy="2426519"/>
          </a:xfrm>
          <a:prstGeom prst="rect">
            <a:avLst/>
          </a:prstGeom>
        </p:spPr>
      </p:pic>
      <p:pic>
        <p:nvPicPr>
          <p:cNvPr id="7" name="Picture 6">
            <a:extLst>
              <a:ext uri="{FF2B5EF4-FFF2-40B4-BE49-F238E27FC236}">
                <a16:creationId xmlns:a16="http://schemas.microsoft.com/office/drawing/2014/main" id="{B83A31F7-2B22-4FC5-AD57-D832B2E8D2E4}"/>
              </a:ext>
            </a:extLst>
          </p:cNvPr>
          <p:cNvPicPr>
            <a:picLocks noChangeAspect="1"/>
          </p:cNvPicPr>
          <p:nvPr/>
        </p:nvPicPr>
        <p:blipFill>
          <a:blip r:embed="rId5"/>
          <a:stretch>
            <a:fillRect/>
          </a:stretch>
        </p:blipFill>
        <p:spPr>
          <a:xfrm>
            <a:off x="61520" y="3555784"/>
            <a:ext cx="3720362" cy="2426517"/>
          </a:xfrm>
          <a:prstGeom prst="rect">
            <a:avLst/>
          </a:prstGeom>
        </p:spPr>
      </p:pic>
      <p:pic>
        <p:nvPicPr>
          <p:cNvPr id="8" name="Picture 7">
            <a:extLst>
              <a:ext uri="{FF2B5EF4-FFF2-40B4-BE49-F238E27FC236}">
                <a16:creationId xmlns:a16="http://schemas.microsoft.com/office/drawing/2014/main" id="{B63762F5-BA49-409C-8F36-D3E0AF0E9110}"/>
              </a:ext>
            </a:extLst>
          </p:cNvPr>
          <p:cNvPicPr>
            <a:picLocks noChangeAspect="1"/>
          </p:cNvPicPr>
          <p:nvPr/>
        </p:nvPicPr>
        <p:blipFill>
          <a:blip r:embed="rId6"/>
          <a:stretch>
            <a:fillRect/>
          </a:stretch>
        </p:blipFill>
        <p:spPr>
          <a:xfrm>
            <a:off x="3993514" y="769688"/>
            <a:ext cx="3720366" cy="2426520"/>
          </a:xfrm>
          <a:prstGeom prst="rect">
            <a:avLst/>
          </a:prstGeom>
        </p:spPr>
      </p:pic>
      <p:pic>
        <p:nvPicPr>
          <p:cNvPr id="9" name="Picture 8">
            <a:extLst>
              <a:ext uri="{FF2B5EF4-FFF2-40B4-BE49-F238E27FC236}">
                <a16:creationId xmlns:a16="http://schemas.microsoft.com/office/drawing/2014/main" id="{004B0E08-1200-467C-92C4-8659A6E0DB3B}"/>
              </a:ext>
            </a:extLst>
          </p:cNvPr>
          <p:cNvPicPr>
            <a:picLocks noChangeAspect="1"/>
          </p:cNvPicPr>
          <p:nvPr/>
        </p:nvPicPr>
        <p:blipFill>
          <a:blip r:embed="rId7"/>
          <a:stretch>
            <a:fillRect/>
          </a:stretch>
        </p:blipFill>
        <p:spPr>
          <a:xfrm>
            <a:off x="207142" y="922923"/>
            <a:ext cx="3459196" cy="2256178"/>
          </a:xfrm>
          <a:prstGeom prst="rect">
            <a:avLst/>
          </a:prstGeom>
        </p:spPr>
      </p:pic>
      <p:sp>
        <p:nvSpPr>
          <p:cNvPr id="3" name="TextBox 2">
            <a:extLst>
              <a:ext uri="{FF2B5EF4-FFF2-40B4-BE49-F238E27FC236}">
                <a16:creationId xmlns:a16="http://schemas.microsoft.com/office/drawing/2014/main" id="{86F84568-7B1E-4DD0-9AC3-216EB2AAF157}"/>
              </a:ext>
            </a:extLst>
          </p:cNvPr>
          <p:cNvSpPr txBox="1"/>
          <p:nvPr/>
        </p:nvSpPr>
        <p:spPr>
          <a:xfrm>
            <a:off x="10589623" y="296091"/>
            <a:ext cx="1232078" cy="557349"/>
          </a:xfrm>
          <a:prstGeom prst="rect">
            <a:avLst/>
          </a:prstGeom>
          <a:solidFill>
            <a:schemeClr val="bg1"/>
          </a:solidFill>
        </p:spPr>
        <p:txBody>
          <a:bodyPr wrap="square" rtlCol="0">
            <a:spAutoFit/>
          </a:bodyPr>
          <a:lstStyle/>
          <a:p>
            <a:endParaRPr lang="en-CA" dirty="0"/>
          </a:p>
        </p:txBody>
      </p:sp>
      <p:pic>
        <p:nvPicPr>
          <p:cNvPr id="11" name="Picture 10">
            <a:extLst>
              <a:ext uri="{FF2B5EF4-FFF2-40B4-BE49-F238E27FC236}">
                <a16:creationId xmlns:a16="http://schemas.microsoft.com/office/drawing/2014/main" id="{8EABA87C-A6DC-4962-9220-C96B3250C12C}"/>
              </a:ext>
            </a:extLst>
          </p:cNvPr>
          <p:cNvPicPr>
            <a:picLocks noChangeAspect="1"/>
          </p:cNvPicPr>
          <p:nvPr/>
        </p:nvPicPr>
        <p:blipFill>
          <a:blip r:embed="rId8"/>
          <a:stretch>
            <a:fillRect/>
          </a:stretch>
        </p:blipFill>
        <p:spPr>
          <a:xfrm>
            <a:off x="7816532" y="6083269"/>
            <a:ext cx="2247139" cy="274299"/>
          </a:xfrm>
          <a:prstGeom prst="rect">
            <a:avLst/>
          </a:prstGeom>
        </p:spPr>
      </p:pic>
      <p:pic>
        <p:nvPicPr>
          <p:cNvPr id="12" name="Picture 11">
            <a:extLst>
              <a:ext uri="{FF2B5EF4-FFF2-40B4-BE49-F238E27FC236}">
                <a16:creationId xmlns:a16="http://schemas.microsoft.com/office/drawing/2014/main" id="{0528F340-F975-42DF-8D2F-26B55F63E205}"/>
              </a:ext>
            </a:extLst>
          </p:cNvPr>
          <p:cNvPicPr>
            <a:picLocks noChangeAspect="1"/>
          </p:cNvPicPr>
          <p:nvPr/>
        </p:nvPicPr>
        <p:blipFill>
          <a:blip r:embed="rId9"/>
          <a:stretch>
            <a:fillRect/>
          </a:stretch>
        </p:blipFill>
        <p:spPr>
          <a:xfrm>
            <a:off x="10350682" y="5963739"/>
            <a:ext cx="1504212" cy="614220"/>
          </a:xfrm>
          <a:prstGeom prst="rect">
            <a:avLst/>
          </a:prstGeom>
        </p:spPr>
      </p:pic>
      <p:sp>
        <p:nvSpPr>
          <p:cNvPr id="13" name="Title 1">
            <a:extLst>
              <a:ext uri="{FF2B5EF4-FFF2-40B4-BE49-F238E27FC236}">
                <a16:creationId xmlns:a16="http://schemas.microsoft.com/office/drawing/2014/main" id="{5C837EFC-90F5-4F73-9B85-2DFDE126C91C}"/>
              </a:ext>
            </a:extLst>
          </p:cNvPr>
          <p:cNvSpPr txBox="1">
            <a:spLocks/>
          </p:cNvSpPr>
          <p:nvPr/>
        </p:nvSpPr>
        <p:spPr>
          <a:xfrm>
            <a:off x="370299" y="-355089"/>
            <a:ext cx="11330838" cy="18026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1F1D7D"/>
                </a:solidFill>
                <a:latin typeface="DINPro-Bold"/>
                <a:ea typeface="+mj-ea"/>
                <a:cs typeface="DINPro-Bold"/>
              </a:defRPr>
            </a:lvl1pPr>
          </a:lstStyle>
          <a:p>
            <a:r>
              <a:rPr lang="en-US" sz="3000" b="1" dirty="0">
                <a:solidFill>
                  <a:srgbClr val="00A4DE"/>
                </a:solidFill>
                <a:latin typeface="DIN Pro Bold" panose="020B0804020101020102" pitchFamily="34" charset="0"/>
                <a:cs typeface="DIN Pro Bold" panose="020B0804020101020102" pitchFamily="34" charset="0"/>
              </a:rPr>
              <a:t>Installed SMR Capacity: MW in Industrial Sectors (2035 to 2050)</a:t>
            </a:r>
          </a:p>
        </p:txBody>
      </p:sp>
    </p:spTree>
    <p:extLst>
      <p:ext uri="{BB962C8B-B14F-4D97-AF65-F5344CB8AC3E}">
        <p14:creationId xmlns:p14="http://schemas.microsoft.com/office/powerpoint/2010/main" val="35175585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Slide Number Placeholder 7"/>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6D555C7D-1697-471A-A80F-1CB4F55B6C0C}" type="slidenum">
              <a:rPr lang="en-US" altLang="en-US" sz="1100" b="1" smtClean="0">
                <a:solidFill>
                  <a:srgbClr val="002060"/>
                </a:solidFill>
              </a:rPr>
              <a:pPr/>
              <a:t>13</a:t>
            </a:fld>
            <a:endParaRPr lang="en-US" altLang="en-US" sz="1100" b="1" dirty="0">
              <a:solidFill>
                <a:srgbClr val="002060"/>
              </a:solidFill>
            </a:endParaRPr>
          </a:p>
        </p:txBody>
      </p:sp>
      <p:pic>
        <p:nvPicPr>
          <p:cNvPr id="3" name="Picture 2">
            <a:extLst>
              <a:ext uri="{FF2B5EF4-FFF2-40B4-BE49-F238E27FC236}">
                <a16:creationId xmlns:a16="http://schemas.microsoft.com/office/drawing/2014/main" id="{AC65522A-943B-4B16-88ED-5A0FF0E916F0}"/>
              </a:ext>
            </a:extLst>
          </p:cNvPr>
          <p:cNvPicPr>
            <a:picLocks noChangeAspect="1"/>
          </p:cNvPicPr>
          <p:nvPr/>
        </p:nvPicPr>
        <p:blipFill>
          <a:blip r:embed="rId2"/>
          <a:stretch>
            <a:fillRect/>
          </a:stretch>
        </p:blipFill>
        <p:spPr>
          <a:xfrm>
            <a:off x="838200" y="1340935"/>
            <a:ext cx="5337268" cy="3481106"/>
          </a:xfrm>
          <a:prstGeom prst="rect">
            <a:avLst/>
          </a:prstGeom>
        </p:spPr>
      </p:pic>
      <p:pic>
        <p:nvPicPr>
          <p:cNvPr id="5" name="Picture 4">
            <a:extLst>
              <a:ext uri="{FF2B5EF4-FFF2-40B4-BE49-F238E27FC236}">
                <a16:creationId xmlns:a16="http://schemas.microsoft.com/office/drawing/2014/main" id="{895D1A9B-DA87-440E-BF8B-B7BC1BD86006}"/>
              </a:ext>
            </a:extLst>
          </p:cNvPr>
          <p:cNvPicPr>
            <a:picLocks noChangeAspect="1"/>
          </p:cNvPicPr>
          <p:nvPr/>
        </p:nvPicPr>
        <p:blipFill>
          <a:blip r:embed="rId3"/>
          <a:stretch>
            <a:fillRect/>
          </a:stretch>
        </p:blipFill>
        <p:spPr>
          <a:xfrm>
            <a:off x="6224008" y="2219344"/>
            <a:ext cx="5651690" cy="3686180"/>
          </a:xfrm>
          <a:prstGeom prst="rect">
            <a:avLst/>
          </a:prstGeom>
        </p:spPr>
      </p:pic>
      <p:pic>
        <p:nvPicPr>
          <p:cNvPr id="6" name="Picture 5">
            <a:extLst>
              <a:ext uri="{FF2B5EF4-FFF2-40B4-BE49-F238E27FC236}">
                <a16:creationId xmlns:a16="http://schemas.microsoft.com/office/drawing/2014/main" id="{345DCB21-6D2F-41E0-ABE4-4E4B7E9DFD0F}"/>
              </a:ext>
            </a:extLst>
          </p:cNvPr>
          <p:cNvPicPr>
            <a:picLocks noChangeAspect="1"/>
          </p:cNvPicPr>
          <p:nvPr/>
        </p:nvPicPr>
        <p:blipFill>
          <a:blip r:embed="rId4"/>
          <a:stretch>
            <a:fillRect/>
          </a:stretch>
        </p:blipFill>
        <p:spPr>
          <a:xfrm>
            <a:off x="7816532" y="6083269"/>
            <a:ext cx="2247139" cy="274299"/>
          </a:xfrm>
          <a:prstGeom prst="rect">
            <a:avLst/>
          </a:prstGeom>
        </p:spPr>
      </p:pic>
      <p:pic>
        <p:nvPicPr>
          <p:cNvPr id="7" name="Picture 6">
            <a:extLst>
              <a:ext uri="{FF2B5EF4-FFF2-40B4-BE49-F238E27FC236}">
                <a16:creationId xmlns:a16="http://schemas.microsoft.com/office/drawing/2014/main" id="{69F48AA2-5B5F-487B-86EE-3A26444744A0}"/>
              </a:ext>
            </a:extLst>
          </p:cNvPr>
          <p:cNvPicPr>
            <a:picLocks noChangeAspect="1"/>
          </p:cNvPicPr>
          <p:nvPr/>
        </p:nvPicPr>
        <p:blipFill>
          <a:blip r:embed="rId5"/>
          <a:stretch>
            <a:fillRect/>
          </a:stretch>
        </p:blipFill>
        <p:spPr>
          <a:xfrm>
            <a:off x="10350682" y="5963739"/>
            <a:ext cx="1504212" cy="614220"/>
          </a:xfrm>
          <a:prstGeom prst="rect">
            <a:avLst/>
          </a:prstGeom>
        </p:spPr>
      </p:pic>
      <p:sp>
        <p:nvSpPr>
          <p:cNvPr id="8" name="Title 1">
            <a:extLst>
              <a:ext uri="{FF2B5EF4-FFF2-40B4-BE49-F238E27FC236}">
                <a16:creationId xmlns:a16="http://schemas.microsoft.com/office/drawing/2014/main" id="{67A0209C-A179-4419-BEF1-9EDF4281FB62}"/>
              </a:ext>
            </a:extLst>
          </p:cNvPr>
          <p:cNvSpPr txBox="1">
            <a:spLocks/>
          </p:cNvSpPr>
          <p:nvPr/>
        </p:nvSpPr>
        <p:spPr>
          <a:xfrm>
            <a:off x="430581" y="-202252"/>
            <a:ext cx="11330838" cy="18026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1F1D7D"/>
                </a:solidFill>
                <a:latin typeface="DINPro-Bold"/>
                <a:ea typeface="+mj-ea"/>
                <a:cs typeface="DINPro-Bold"/>
              </a:defRPr>
            </a:lvl1pPr>
          </a:lstStyle>
          <a:p>
            <a:r>
              <a:rPr lang="en-US" sz="3000" b="1" dirty="0">
                <a:solidFill>
                  <a:srgbClr val="00A4DE"/>
                </a:solidFill>
                <a:latin typeface="DIN Pro Bold" panose="020B0804020101020102" pitchFamily="34" charset="0"/>
                <a:cs typeface="DIN Pro Bold" panose="020B0804020101020102" pitchFamily="34" charset="0"/>
              </a:rPr>
              <a:t>Share of Total Energy: Large Industrial Emitters (PJ and % of Total Energy)</a:t>
            </a:r>
          </a:p>
        </p:txBody>
      </p:sp>
    </p:spTree>
    <p:extLst>
      <p:ext uri="{BB962C8B-B14F-4D97-AF65-F5344CB8AC3E}">
        <p14:creationId xmlns:p14="http://schemas.microsoft.com/office/powerpoint/2010/main" val="4158714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Slide Number Placeholder 7"/>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6D555C7D-1697-471A-A80F-1CB4F55B6C0C}" type="slidenum">
              <a:rPr lang="en-US" altLang="en-US" sz="1100" b="1" smtClean="0">
                <a:solidFill>
                  <a:srgbClr val="002060"/>
                </a:solidFill>
              </a:rPr>
              <a:pPr/>
              <a:t>14</a:t>
            </a:fld>
            <a:endParaRPr lang="en-US" altLang="en-US" sz="1100" b="1" dirty="0">
              <a:solidFill>
                <a:srgbClr val="002060"/>
              </a:solidFill>
            </a:endParaRPr>
          </a:p>
        </p:txBody>
      </p:sp>
      <p:sp>
        <p:nvSpPr>
          <p:cNvPr id="9" name="Content Placeholder 2">
            <a:extLst>
              <a:ext uri="{FF2B5EF4-FFF2-40B4-BE49-F238E27FC236}">
                <a16:creationId xmlns:a16="http://schemas.microsoft.com/office/drawing/2014/main" id="{1E733C41-98F3-4192-84FB-4C458D1292E7}"/>
              </a:ext>
            </a:extLst>
          </p:cNvPr>
          <p:cNvSpPr>
            <a:spLocks noGrp="1"/>
          </p:cNvSpPr>
          <p:nvPr>
            <p:ph idx="1"/>
          </p:nvPr>
        </p:nvSpPr>
        <p:spPr>
          <a:xfrm>
            <a:off x="400851" y="1769714"/>
            <a:ext cx="4974144" cy="3747658"/>
          </a:xfrm>
        </p:spPr>
        <p:txBody>
          <a:bodyPr rtlCol="0">
            <a:noAutofit/>
          </a:bodyPr>
          <a:lstStyle/>
          <a:p>
            <a:pPr marL="201168" lvl="1" indent="0">
              <a:spcBef>
                <a:spcPts val="600"/>
              </a:spcBef>
              <a:spcAft>
                <a:spcPts val="600"/>
              </a:spcAft>
              <a:buClr>
                <a:srgbClr val="002060"/>
              </a:buClr>
              <a:buNone/>
              <a:defRPr/>
            </a:pPr>
            <a:r>
              <a:rPr lang="en-CA" sz="1700" dirty="0"/>
              <a:t>Most SMR scenarios lower the carbon prices paid by households and industry to hit the same GHG pathway:</a:t>
            </a:r>
          </a:p>
          <a:p>
            <a:pPr lvl="1">
              <a:spcBef>
                <a:spcPts val="600"/>
              </a:spcBef>
              <a:spcAft>
                <a:spcPts val="600"/>
              </a:spcAft>
              <a:buClr>
                <a:srgbClr val="002060"/>
              </a:buClr>
              <a:defRPr/>
            </a:pPr>
            <a:r>
              <a:rPr lang="en-CA" sz="1700" dirty="0"/>
              <a:t>SMR availability makes reductions cheaper for large industrial emitters.</a:t>
            </a:r>
          </a:p>
          <a:p>
            <a:pPr lvl="1">
              <a:spcBef>
                <a:spcPts val="600"/>
              </a:spcBef>
              <a:spcAft>
                <a:spcPts val="600"/>
              </a:spcAft>
              <a:buClr>
                <a:srgbClr val="002060"/>
              </a:buClr>
              <a:defRPr/>
            </a:pPr>
            <a:r>
              <a:rPr lang="en-CA" sz="1700" dirty="0"/>
              <a:t>This also replaces higher cost GHG abatement options in other sectors of the economy. </a:t>
            </a:r>
            <a:endParaRPr lang="en-CA" sz="1700" dirty="0">
              <a:solidFill>
                <a:srgbClr val="FF0000"/>
              </a:solidFill>
            </a:endParaRPr>
          </a:p>
          <a:p>
            <a:pPr lvl="1">
              <a:spcBef>
                <a:spcPts val="600"/>
              </a:spcBef>
              <a:spcAft>
                <a:spcPts val="600"/>
              </a:spcAft>
              <a:buClr>
                <a:srgbClr val="002060"/>
              </a:buClr>
              <a:defRPr/>
            </a:pPr>
            <a:r>
              <a:rPr lang="en-CA" sz="1700" dirty="0"/>
              <a:t>Frees up low carbon energy carriers like hydrogen and renewable natural gas (RNG) to be used elsewhere in the economy.</a:t>
            </a:r>
          </a:p>
        </p:txBody>
      </p:sp>
      <p:pic>
        <p:nvPicPr>
          <p:cNvPr id="5" name="Picture 4">
            <a:extLst>
              <a:ext uri="{FF2B5EF4-FFF2-40B4-BE49-F238E27FC236}">
                <a16:creationId xmlns:a16="http://schemas.microsoft.com/office/drawing/2014/main" id="{5D5A4B08-E45B-42F4-9763-91A9287D650D}"/>
              </a:ext>
            </a:extLst>
          </p:cNvPr>
          <p:cNvPicPr>
            <a:picLocks noChangeAspect="1"/>
          </p:cNvPicPr>
          <p:nvPr/>
        </p:nvPicPr>
        <p:blipFill>
          <a:blip r:embed="rId2"/>
          <a:stretch>
            <a:fillRect/>
          </a:stretch>
        </p:blipFill>
        <p:spPr>
          <a:xfrm>
            <a:off x="5374995" y="1769714"/>
            <a:ext cx="6179471" cy="3747658"/>
          </a:xfrm>
          <a:prstGeom prst="rect">
            <a:avLst/>
          </a:prstGeom>
        </p:spPr>
      </p:pic>
      <p:pic>
        <p:nvPicPr>
          <p:cNvPr id="6" name="Picture 5">
            <a:extLst>
              <a:ext uri="{FF2B5EF4-FFF2-40B4-BE49-F238E27FC236}">
                <a16:creationId xmlns:a16="http://schemas.microsoft.com/office/drawing/2014/main" id="{FA4E09AB-EF5A-4093-B525-9D96A2270721}"/>
              </a:ext>
            </a:extLst>
          </p:cNvPr>
          <p:cNvPicPr>
            <a:picLocks noChangeAspect="1"/>
          </p:cNvPicPr>
          <p:nvPr/>
        </p:nvPicPr>
        <p:blipFill>
          <a:blip r:embed="rId3"/>
          <a:stretch>
            <a:fillRect/>
          </a:stretch>
        </p:blipFill>
        <p:spPr>
          <a:xfrm>
            <a:off x="7816532" y="6083269"/>
            <a:ext cx="2247139" cy="274299"/>
          </a:xfrm>
          <a:prstGeom prst="rect">
            <a:avLst/>
          </a:prstGeom>
        </p:spPr>
      </p:pic>
      <p:pic>
        <p:nvPicPr>
          <p:cNvPr id="7" name="Picture 6">
            <a:extLst>
              <a:ext uri="{FF2B5EF4-FFF2-40B4-BE49-F238E27FC236}">
                <a16:creationId xmlns:a16="http://schemas.microsoft.com/office/drawing/2014/main" id="{6E7A855F-DC51-466D-888A-162439D841FF}"/>
              </a:ext>
            </a:extLst>
          </p:cNvPr>
          <p:cNvPicPr>
            <a:picLocks noChangeAspect="1"/>
          </p:cNvPicPr>
          <p:nvPr/>
        </p:nvPicPr>
        <p:blipFill>
          <a:blip r:embed="rId4"/>
          <a:stretch>
            <a:fillRect/>
          </a:stretch>
        </p:blipFill>
        <p:spPr>
          <a:xfrm>
            <a:off x="10350682" y="5963739"/>
            <a:ext cx="1504212" cy="614220"/>
          </a:xfrm>
          <a:prstGeom prst="rect">
            <a:avLst/>
          </a:prstGeom>
        </p:spPr>
      </p:pic>
      <p:sp>
        <p:nvSpPr>
          <p:cNvPr id="8" name="Title 1">
            <a:extLst>
              <a:ext uri="{FF2B5EF4-FFF2-40B4-BE49-F238E27FC236}">
                <a16:creationId xmlns:a16="http://schemas.microsoft.com/office/drawing/2014/main" id="{62C130DE-434F-4486-B9F5-A5C61E5D5C45}"/>
              </a:ext>
            </a:extLst>
          </p:cNvPr>
          <p:cNvSpPr txBox="1">
            <a:spLocks/>
          </p:cNvSpPr>
          <p:nvPr/>
        </p:nvSpPr>
        <p:spPr>
          <a:xfrm>
            <a:off x="990600" y="152400"/>
            <a:ext cx="10515600" cy="18026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1F1D7D"/>
                </a:solidFill>
                <a:latin typeface="DINPro-Bold"/>
                <a:ea typeface="+mj-ea"/>
                <a:cs typeface="DINPro-Bold"/>
              </a:defRPr>
            </a:lvl1pPr>
          </a:lstStyle>
          <a:p>
            <a:r>
              <a:rPr lang="en-US" sz="3500" b="1" dirty="0">
                <a:solidFill>
                  <a:srgbClr val="00A4DE"/>
                </a:solidFill>
                <a:latin typeface="DIN Pro Bold" panose="020B0804020101020102" pitchFamily="34" charset="0"/>
                <a:cs typeface="DIN Pro Bold" panose="020B0804020101020102" pitchFamily="34" charset="0"/>
              </a:rPr>
              <a:t>Carbon Price: Index of Carbon Price (No SMR = 1)</a:t>
            </a:r>
          </a:p>
        </p:txBody>
      </p:sp>
    </p:spTree>
    <p:extLst>
      <p:ext uri="{BB962C8B-B14F-4D97-AF65-F5344CB8AC3E}">
        <p14:creationId xmlns:p14="http://schemas.microsoft.com/office/powerpoint/2010/main" val="9351197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Slide Number Placeholder 7"/>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6D555C7D-1697-471A-A80F-1CB4F55B6C0C}" type="slidenum">
              <a:rPr lang="en-US" altLang="en-US" sz="1100" b="1" smtClean="0">
                <a:solidFill>
                  <a:srgbClr val="002060"/>
                </a:solidFill>
              </a:rPr>
              <a:pPr/>
              <a:t>15</a:t>
            </a:fld>
            <a:endParaRPr lang="en-US" altLang="en-US" sz="1100" b="1" dirty="0">
              <a:solidFill>
                <a:srgbClr val="002060"/>
              </a:solidFill>
            </a:endParaRPr>
          </a:p>
        </p:txBody>
      </p:sp>
      <p:sp>
        <p:nvSpPr>
          <p:cNvPr id="9" name="Content Placeholder 2">
            <a:extLst>
              <a:ext uri="{FF2B5EF4-FFF2-40B4-BE49-F238E27FC236}">
                <a16:creationId xmlns:a16="http://schemas.microsoft.com/office/drawing/2014/main" id="{1E733C41-98F3-4192-84FB-4C458D1292E7}"/>
              </a:ext>
            </a:extLst>
          </p:cNvPr>
          <p:cNvSpPr>
            <a:spLocks noGrp="1"/>
          </p:cNvSpPr>
          <p:nvPr>
            <p:ph idx="1"/>
          </p:nvPr>
        </p:nvSpPr>
        <p:spPr>
          <a:xfrm>
            <a:off x="495869" y="1955058"/>
            <a:ext cx="5203097" cy="4206075"/>
          </a:xfrm>
        </p:spPr>
        <p:txBody>
          <a:bodyPr rtlCol="0">
            <a:noAutofit/>
          </a:bodyPr>
          <a:lstStyle/>
          <a:p>
            <a:pPr marL="201168" lvl="1" indent="0">
              <a:spcBef>
                <a:spcPts val="600"/>
              </a:spcBef>
              <a:spcAft>
                <a:spcPts val="600"/>
              </a:spcAft>
              <a:buClr>
                <a:srgbClr val="002060"/>
              </a:buClr>
              <a:buNone/>
              <a:defRPr/>
            </a:pPr>
            <a:r>
              <a:rPr lang="en-CA" sz="1700" dirty="0"/>
              <a:t>Lower carbon price results in GDP uplift relative to no SMR scenario. That is, </a:t>
            </a:r>
            <a:r>
              <a:rPr lang="en-CA" sz="1700" b="1" dirty="0"/>
              <a:t>SMRs make it cheaper in the simulations to hit the same GHG target </a:t>
            </a:r>
            <a:r>
              <a:rPr lang="en-CA" sz="1700" dirty="0"/>
              <a:t>relative to a no SMR scenario. </a:t>
            </a:r>
          </a:p>
          <a:p>
            <a:pPr marL="201168" lvl="1" indent="0">
              <a:spcBef>
                <a:spcPts val="600"/>
              </a:spcBef>
              <a:spcAft>
                <a:spcPts val="600"/>
              </a:spcAft>
              <a:buClr>
                <a:srgbClr val="002060"/>
              </a:buClr>
              <a:buNone/>
              <a:defRPr/>
            </a:pPr>
            <a:r>
              <a:rPr lang="en-CA" sz="1700" dirty="0"/>
              <a:t>Seven of nine SMR scenarios result in </a:t>
            </a:r>
            <a:r>
              <a:rPr lang="en-CA" sz="1700" b="1" dirty="0"/>
              <a:t>a larger total economy in 2050 </a:t>
            </a:r>
            <a:r>
              <a:rPr lang="en-CA" sz="1700" dirty="0"/>
              <a:t>relative to a scenario with no SMRs:</a:t>
            </a:r>
          </a:p>
          <a:p>
            <a:pPr lvl="1">
              <a:spcBef>
                <a:spcPts val="600"/>
              </a:spcBef>
              <a:spcAft>
                <a:spcPts val="600"/>
              </a:spcAft>
              <a:buClr>
                <a:srgbClr val="002060"/>
              </a:buClr>
              <a:defRPr/>
            </a:pPr>
            <a:r>
              <a:rPr lang="en-CA" sz="1700" dirty="0"/>
              <a:t>With SMRs, the economy is on average, $4.5 billion larger in 2050.</a:t>
            </a:r>
          </a:p>
          <a:p>
            <a:pPr marL="201168" lvl="1" indent="0">
              <a:spcBef>
                <a:spcPts val="600"/>
              </a:spcBef>
              <a:spcAft>
                <a:spcPts val="600"/>
              </a:spcAft>
              <a:buClr>
                <a:srgbClr val="002060"/>
              </a:buClr>
              <a:buNone/>
              <a:defRPr/>
            </a:pPr>
            <a:r>
              <a:rPr lang="en-CA" sz="1700" dirty="0"/>
              <a:t>The SMR cost scenarios from the SMR Roadmap indicate the </a:t>
            </a:r>
            <a:r>
              <a:rPr lang="en-CA" sz="1700" b="1" dirty="0"/>
              <a:t>potential to lower the costs of an emission pathway to net zero by mid-century.</a:t>
            </a:r>
            <a:r>
              <a:rPr lang="en-CA" sz="1700" dirty="0"/>
              <a:t>       </a:t>
            </a:r>
            <a:endParaRPr lang="en-US" sz="1700" dirty="0"/>
          </a:p>
        </p:txBody>
      </p:sp>
      <p:pic>
        <p:nvPicPr>
          <p:cNvPr id="3" name="Picture 2">
            <a:extLst>
              <a:ext uri="{FF2B5EF4-FFF2-40B4-BE49-F238E27FC236}">
                <a16:creationId xmlns:a16="http://schemas.microsoft.com/office/drawing/2014/main" id="{76C0C084-F61B-4F50-9318-E6508242A4F7}"/>
              </a:ext>
            </a:extLst>
          </p:cNvPr>
          <p:cNvPicPr>
            <a:picLocks noChangeAspect="1"/>
          </p:cNvPicPr>
          <p:nvPr/>
        </p:nvPicPr>
        <p:blipFill>
          <a:blip r:embed="rId2"/>
          <a:stretch>
            <a:fillRect/>
          </a:stretch>
        </p:blipFill>
        <p:spPr>
          <a:xfrm>
            <a:off x="5914239" y="2003914"/>
            <a:ext cx="5850720" cy="3566376"/>
          </a:xfrm>
          <a:prstGeom prst="rect">
            <a:avLst/>
          </a:prstGeom>
        </p:spPr>
      </p:pic>
      <p:pic>
        <p:nvPicPr>
          <p:cNvPr id="6" name="Picture 5">
            <a:extLst>
              <a:ext uri="{FF2B5EF4-FFF2-40B4-BE49-F238E27FC236}">
                <a16:creationId xmlns:a16="http://schemas.microsoft.com/office/drawing/2014/main" id="{DD6FED9C-0C19-4A6E-B732-F3B6D186BDEE}"/>
              </a:ext>
            </a:extLst>
          </p:cNvPr>
          <p:cNvPicPr>
            <a:picLocks noChangeAspect="1"/>
          </p:cNvPicPr>
          <p:nvPr/>
        </p:nvPicPr>
        <p:blipFill>
          <a:blip r:embed="rId3"/>
          <a:stretch>
            <a:fillRect/>
          </a:stretch>
        </p:blipFill>
        <p:spPr>
          <a:xfrm>
            <a:off x="7816532" y="6083269"/>
            <a:ext cx="2247139" cy="274299"/>
          </a:xfrm>
          <a:prstGeom prst="rect">
            <a:avLst/>
          </a:prstGeom>
        </p:spPr>
      </p:pic>
      <p:pic>
        <p:nvPicPr>
          <p:cNvPr id="7" name="Picture 6">
            <a:extLst>
              <a:ext uri="{FF2B5EF4-FFF2-40B4-BE49-F238E27FC236}">
                <a16:creationId xmlns:a16="http://schemas.microsoft.com/office/drawing/2014/main" id="{977FF265-C76E-4C1B-94D5-7F0AD00CB4F7}"/>
              </a:ext>
            </a:extLst>
          </p:cNvPr>
          <p:cNvPicPr>
            <a:picLocks noChangeAspect="1"/>
          </p:cNvPicPr>
          <p:nvPr/>
        </p:nvPicPr>
        <p:blipFill>
          <a:blip r:embed="rId4"/>
          <a:stretch>
            <a:fillRect/>
          </a:stretch>
        </p:blipFill>
        <p:spPr>
          <a:xfrm>
            <a:off x="10350682" y="5963739"/>
            <a:ext cx="1504212" cy="614220"/>
          </a:xfrm>
          <a:prstGeom prst="rect">
            <a:avLst/>
          </a:prstGeom>
        </p:spPr>
      </p:pic>
      <p:sp>
        <p:nvSpPr>
          <p:cNvPr id="8" name="Title 1">
            <a:extLst>
              <a:ext uri="{FF2B5EF4-FFF2-40B4-BE49-F238E27FC236}">
                <a16:creationId xmlns:a16="http://schemas.microsoft.com/office/drawing/2014/main" id="{4B4B43FE-DF34-42DC-AB05-2538A00AEF8E}"/>
              </a:ext>
            </a:extLst>
          </p:cNvPr>
          <p:cNvSpPr txBox="1">
            <a:spLocks/>
          </p:cNvSpPr>
          <p:nvPr/>
        </p:nvSpPr>
        <p:spPr>
          <a:xfrm>
            <a:off x="990600" y="152400"/>
            <a:ext cx="10515600" cy="18026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1F1D7D"/>
                </a:solidFill>
                <a:latin typeface="DINPro-Bold"/>
                <a:ea typeface="+mj-ea"/>
                <a:cs typeface="DINPro-Bold"/>
              </a:defRPr>
            </a:lvl1pPr>
          </a:lstStyle>
          <a:p>
            <a:r>
              <a:rPr lang="en-US" sz="3500" b="1" dirty="0">
                <a:solidFill>
                  <a:srgbClr val="00A4DE"/>
                </a:solidFill>
                <a:latin typeface="DIN Pro Bold" panose="020B0804020101020102" pitchFamily="34" charset="0"/>
                <a:cs typeface="DIN Pro Bold" panose="020B0804020101020102" pitchFamily="34" charset="0"/>
              </a:rPr>
              <a:t>GDP: Size of Economy in 2050 (Benefits for cumulative growth in the economy)</a:t>
            </a:r>
            <a:endParaRPr lang="en-US" sz="3500" b="1" u="sng" dirty="0">
              <a:solidFill>
                <a:srgbClr val="00A4DE"/>
              </a:solidFill>
              <a:latin typeface="DIN Pro Bold" panose="020B0804020101020102" pitchFamily="34" charset="0"/>
              <a:cs typeface="DIN Pro Bold" panose="020B0804020101020102" pitchFamily="34" charset="0"/>
            </a:endParaRPr>
          </a:p>
        </p:txBody>
      </p:sp>
    </p:spTree>
    <p:extLst>
      <p:ext uri="{BB962C8B-B14F-4D97-AF65-F5344CB8AC3E}">
        <p14:creationId xmlns:p14="http://schemas.microsoft.com/office/powerpoint/2010/main" val="13201835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BA86EC5-9A83-43DD-9B37-A5CB1B823882}"/>
              </a:ext>
            </a:extLst>
          </p:cNvPr>
          <p:cNvPicPr>
            <a:picLocks noChangeAspect="1"/>
          </p:cNvPicPr>
          <p:nvPr/>
        </p:nvPicPr>
        <p:blipFill>
          <a:blip r:embed="rId2"/>
          <a:stretch>
            <a:fillRect/>
          </a:stretch>
        </p:blipFill>
        <p:spPr>
          <a:xfrm>
            <a:off x="583857" y="3811801"/>
            <a:ext cx="4458813" cy="2675288"/>
          </a:xfrm>
          <a:prstGeom prst="rect">
            <a:avLst/>
          </a:prstGeom>
        </p:spPr>
      </p:pic>
      <p:sp>
        <p:nvSpPr>
          <p:cNvPr id="9220" name="Slide Number Placeholder 7"/>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6D555C7D-1697-471A-A80F-1CB4F55B6C0C}" type="slidenum">
              <a:rPr lang="en-US" altLang="en-US" sz="1100" b="1" smtClean="0">
                <a:solidFill>
                  <a:srgbClr val="002060"/>
                </a:solidFill>
              </a:rPr>
              <a:pPr/>
              <a:t>16</a:t>
            </a:fld>
            <a:endParaRPr lang="en-US" altLang="en-US" sz="1100" b="1" dirty="0">
              <a:solidFill>
                <a:srgbClr val="002060"/>
              </a:solidFill>
            </a:endParaRPr>
          </a:p>
        </p:txBody>
      </p:sp>
      <p:pic>
        <p:nvPicPr>
          <p:cNvPr id="7" name="Picture 6">
            <a:extLst>
              <a:ext uri="{FF2B5EF4-FFF2-40B4-BE49-F238E27FC236}">
                <a16:creationId xmlns:a16="http://schemas.microsoft.com/office/drawing/2014/main" id="{8AB3A1EB-A2C3-409D-9F08-ABABCA730F2D}"/>
              </a:ext>
            </a:extLst>
          </p:cNvPr>
          <p:cNvPicPr>
            <a:picLocks noChangeAspect="1"/>
          </p:cNvPicPr>
          <p:nvPr/>
        </p:nvPicPr>
        <p:blipFill>
          <a:blip r:embed="rId3"/>
          <a:stretch>
            <a:fillRect/>
          </a:stretch>
        </p:blipFill>
        <p:spPr>
          <a:xfrm>
            <a:off x="583856" y="1071144"/>
            <a:ext cx="4458813" cy="2675288"/>
          </a:xfrm>
          <a:prstGeom prst="rect">
            <a:avLst/>
          </a:prstGeom>
        </p:spPr>
      </p:pic>
      <p:pic>
        <p:nvPicPr>
          <p:cNvPr id="8" name="Picture 7">
            <a:extLst>
              <a:ext uri="{FF2B5EF4-FFF2-40B4-BE49-F238E27FC236}">
                <a16:creationId xmlns:a16="http://schemas.microsoft.com/office/drawing/2014/main" id="{1FFF02CC-C6E2-4A5C-AF33-072739429150}"/>
              </a:ext>
            </a:extLst>
          </p:cNvPr>
          <p:cNvPicPr>
            <a:picLocks noChangeAspect="1"/>
          </p:cNvPicPr>
          <p:nvPr/>
        </p:nvPicPr>
        <p:blipFill>
          <a:blip r:embed="rId4"/>
          <a:stretch>
            <a:fillRect/>
          </a:stretch>
        </p:blipFill>
        <p:spPr>
          <a:xfrm>
            <a:off x="5674221" y="2247362"/>
            <a:ext cx="4458813" cy="2675288"/>
          </a:xfrm>
          <a:prstGeom prst="rect">
            <a:avLst/>
          </a:prstGeom>
        </p:spPr>
      </p:pic>
      <p:pic>
        <p:nvPicPr>
          <p:cNvPr id="9" name="Picture 8">
            <a:extLst>
              <a:ext uri="{FF2B5EF4-FFF2-40B4-BE49-F238E27FC236}">
                <a16:creationId xmlns:a16="http://schemas.microsoft.com/office/drawing/2014/main" id="{B6982826-5814-4347-8A4A-22A3588AF9A4}"/>
              </a:ext>
            </a:extLst>
          </p:cNvPr>
          <p:cNvPicPr>
            <a:picLocks noChangeAspect="1"/>
          </p:cNvPicPr>
          <p:nvPr/>
        </p:nvPicPr>
        <p:blipFill>
          <a:blip r:embed="rId5"/>
          <a:stretch>
            <a:fillRect/>
          </a:stretch>
        </p:blipFill>
        <p:spPr>
          <a:xfrm>
            <a:off x="7844476" y="6225609"/>
            <a:ext cx="2142122" cy="261480"/>
          </a:xfrm>
          <a:prstGeom prst="rect">
            <a:avLst/>
          </a:prstGeom>
        </p:spPr>
      </p:pic>
      <p:pic>
        <p:nvPicPr>
          <p:cNvPr id="10" name="Picture 9">
            <a:extLst>
              <a:ext uri="{FF2B5EF4-FFF2-40B4-BE49-F238E27FC236}">
                <a16:creationId xmlns:a16="http://schemas.microsoft.com/office/drawing/2014/main" id="{47F84296-6855-4272-BBC5-E5F563C7B55C}"/>
              </a:ext>
            </a:extLst>
          </p:cNvPr>
          <p:cNvPicPr>
            <a:picLocks noChangeAspect="1"/>
          </p:cNvPicPr>
          <p:nvPr/>
        </p:nvPicPr>
        <p:blipFill>
          <a:blip r:embed="rId6"/>
          <a:stretch>
            <a:fillRect/>
          </a:stretch>
        </p:blipFill>
        <p:spPr>
          <a:xfrm>
            <a:off x="10174225" y="6063591"/>
            <a:ext cx="1433917" cy="585516"/>
          </a:xfrm>
          <a:prstGeom prst="rect">
            <a:avLst/>
          </a:prstGeom>
        </p:spPr>
      </p:pic>
      <p:sp>
        <p:nvSpPr>
          <p:cNvPr id="11" name="Title 1">
            <a:extLst>
              <a:ext uri="{FF2B5EF4-FFF2-40B4-BE49-F238E27FC236}">
                <a16:creationId xmlns:a16="http://schemas.microsoft.com/office/drawing/2014/main" id="{228AD796-EC73-43B8-BD80-EF1D86B0ED6C}"/>
              </a:ext>
            </a:extLst>
          </p:cNvPr>
          <p:cNvSpPr txBox="1">
            <a:spLocks/>
          </p:cNvSpPr>
          <p:nvPr/>
        </p:nvSpPr>
        <p:spPr>
          <a:xfrm>
            <a:off x="430581" y="-202252"/>
            <a:ext cx="11330838" cy="18026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1F1D7D"/>
                </a:solidFill>
                <a:latin typeface="DINPro-Bold"/>
                <a:ea typeface="+mj-ea"/>
                <a:cs typeface="DINPro-Bold"/>
              </a:defRPr>
            </a:lvl1pPr>
          </a:lstStyle>
          <a:p>
            <a:r>
              <a:rPr lang="en-US" sz="2800" b="1" dirty="0">
                <a:solidFill>
                  <a:srgbClr val="00A4DE"/>
                </a:solidFill>
                <a:latin typeface="DIN Pro Bold" panose="020B0804020101020102" pitchFamily="34" charset="0"/>
                <a:cs typeface="DIN Pro Bold" panose="020B0804020101020102" pitchFamily="34" charset="0"/>
              </a:rPr>
              <a:t>SMR Investment: Cumulative 2030 to 2050; Indexed </a:t>
            </a:r>
            <a:r>
              <a:rPr lang="en-US" sz="2800" b="1">
                <a:solidFill>
                  <a:srgbClr val="00A4DE"/>
                </a:solidFill>
                <a:latin typeface="DIN Pro Bold" panose="020B0804020101020102" pitchFamily="34" charset="0"/>
                <a:cs typeface="DIN Pro Bold" panose="020B0804020101020102" pitchFamily="34" charset="0"/>
              </a:rPr>
              <a:t>against conventional </a:t>
            </a:r>
            <a:r>
              <a:rPr lang="en-US" sz="2800" b="1" dirty="0">
                <a:solidFill>
                  <a:srgbClr val="00A4DE"/>
                </a:solidFill>
                <a:latin typeface="DIN Pro Bold" panose="020B0804020101020102" pitchFamily="34" charset="0"/>
                <a:cs typeface="DIN Pro Bold" panose="020B0804020101020102" pitchFamily="34" charset="0"/>
              </a:rPr>
              <a:t>nuclear; and Annual </a:t>
            </a:r>
          </a:p>
        </p:txBody>
      </p:sp>
    </p:spTree>
    <p:extLst>
      <p:ext uri="{BB962C8B-B14F-4D97-AF65-F5344CB8AC3E}">
        <p14:creationId xmlns:p14="http://schemas.microsoft.com/office/powerpoint/2010/main" val="6285169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73D03A-8AF3-44D8-BE9D-8AAD7A55A686}"/>
              </a:ext>
            </a:extLst>
          </p:cNvPr>
          <p:cNvSpPr>
            <a:spLocks noGrp="1"/>
          </p:cNvSpPr>
          <p:nvPr>
            <p:ph idx="1"/>
          </p:nvPr>
        </p:nvSpPr>
        <p:spPr>
          <a:xfrm>
            <a:off x="838200" y="1013509"/>
            <a:ext cx="10515600" cy="4950230"/>
          </a:xfrm>
        </p:spPr>
        <p:txBody>
          <a:bodyPr>
            <a:noAutofit/>
          </a:bodyPr>
          <a:lstStyle/>
          <a:p>
            <a:pPr marL="201168" lvl="1" indent="0">
              <a:spcBef>
                <a:spcPts val="600"/>
              </a:spcBef>
              <a:spcAft>
                <a:spcPts val="600"/>
              </a:spcAft>
              <a:buClr>
                <a:srgbClr val="002060"/>
              </a:buClr>
              <a:buNone/>
              <a:defRPr/>
            </a:pPr>
            <a:endParaRPr lang="en-US" sz="1550" dirty="0"/>
          </a:p>
          <a:p>
            <a:pPr marL="201168" lvl="1" indent="0">
              <a:spcBef>
                <a:spcPts val="600"/>
              </a:spcBef>
              <a:buClr>
                <a:srgbClr val="002060"/>
              </a:buClr>
              <a:buNone/>
              <a:defRPr/>
            </a:pPr>
            <a:r>
              <a:rPr lang="en-US" sz="1550" dirty="0"/>
              <a:t>High degree of uncertainty on SMR cost and feasibility. </a:t>
            </a:r>
          </a:p>
          <a:p>
            <a:pPr marL="486918" lvl="1" indent="-285750">
              <a:spcBef>
                <a:spcPts val="600"/>
              </a:spcBef>
              <a:buClr>
                <a:srgbClr val="002060"/>
              </a:buClr>
              <a:defRPr/>
            </a:pPr>
            <a:r>
              <a:rPr lang="en-US" sz="1550" dirty="0">
                <a:cs typeface="Times New Roman" panose="02020603050405020304" pitchFamily="18" charset="0"/>
              </a:rPr>
              <a:t>Low, medium, and high SMR cost scenarios to reflect a range of possible outcomes. Report uncertainty ranges. </a:t>
            </a:r>
          </a:p>
          <a:p>
            <a:pPr marL="486918" lvl="1" indent="-285750">
              <a:spcBef>
                <a:spcPts val="600"/>
              </a:spcBef>
              <a:buClr>
                <a:srgbClr val="002060"/>
              </a:buClr>
              <a:defRPr/>
            </a:pPr>
            <a:r>
              <a:rPr lang="en-US" sz="1550" dirty="0">
                <a:cs typeface="Times New Roman" panose="02020603050405020304" pitchFamily="18" charset="0"/>
              </a:rPr>
              <a:t>Assume feasibility of the technology is probable after 2031.  </a:t>
            </a:r>
          </a:p>
          <a:p>
            <a:pPr marL="201168" lvl="1" indent="0">
              <a:spcBef>
                <a:spcPts val="1500"/>
              </a:spcBef>
              <a:buClr>
                <a:srgbClr val="002060"/>
              </a:buClr>
              <a:buNone/>
              <a:defRPr/>
            </a:pPr>
            <a:r>
              <a:rPr lang="en-US" sz="1550" dirty="0"/>
              <a:t>Apply only to </a:t>
            </a:r>
            <a:r>
              <a:rPr lang="en-US" sz="1550" b="1" dirty="0"/>
              <a:t>high grade heat and power </a:t>
            </a:r>
            <a:r>
              <a:rPr lang="en-US" sz="1550" dirty="0"/>
              <a:t>demand from </a:t>
            </a:r>
            <a:r>
              <a:rPr lang="en-US" sz="1550" b="1" dirty="0"/>
              <a:t>large industrial emitters </a:t>
            </a:r>
            <a:r>
              <a:rPr lang="en-US" sz="1550" dirty="0"/>
              <a:t>in the mining, oil sands and upgrading, heavy oil, petroleum refining, and chemicals sectors.</a:t>
            </a:r>
          </a:p>
          <a:p>
            <a:pPr marL="486918" lvl="1" indent="-285750">
              <a:spcBef>
                <a:spcPts val="600"/>
              </a:spcBef>
              <a:buClr>
                <a:schemeClr val="tx1"/>
              </a:buClr>
              <a:defRPr/>
            </a:pPr>
            <a:r>
              <a:rPr lang="en-CA" sz="1550" dirty="0">
                <a:effectLst/>
                <a:ea typeface="Times New Roman" panose="02020603050405020304" pitchFamily="18" charset="0"/>
                <a:cs typeface="Times New Roman" panose="02020603050405020304" pitchFamily="18" charset="0"/>
              </a:rPr>
              <a:t>Levelized cost of energy (LCOE) for SMR technologies is based on the cost assumptions for commercially deployed SMRs as estimated in the </a:t>
            </a:r>
            <a:r>
              <a:rPr lang="en-CA" sz="1550" b="1" dirty="0">
                <a:effectLst/>
                <a:ea typeface="Times New Roman" panose="02020603050405020304" pitchFamily="18" charset="0"/>
                <a:cs typeface="Times New Roman" panose="02020603050405020304" pitchFamily="18" charset="0"/>
              </a:rPr>
              <a:t>SMR Roadmap </a:t>
            </a:r>
            <a:r>
              <a:rPr lang="en-CA" sz="1550" dirty="0">
                <a:effectLst/>
                <a:ea typeface="Times New Roman" panose="02020603050405020304" pitchFamily="18" charset="0"/>
                <a:cs typeface="Times New Roman" panose="02020603050405020304" pitchFamily="18" charset="0"/>
              </a:rPr>
              <a:t>report by the Economics and Finance Working Group.</a:t>
            </a:r>
          </a:p>
          <a:p>
            <a:pPr marL="486918" lvl="1" indent="-285750">
              <a:spcBef>
                <a:spcPts val="600"/>
              </a:spcBef>
              <a:buClr>
                <a:schemeClr val="tx1"/>
              </a:buClr>
              <a:defRPr/>
            </a:pPr>
            <a:r>
              <a:rPr lang="en-CA" sz="1550" dirty="0">
                <a:ea typeface="Times New Roman" panose="02020603050405020304" pitchFamily="18" charset="0"/>
                <a:cs typeface="Times New Roman" panose="02020603050405020304" pitchFamily="18" charset="0"/>
              </a:rPr>
              <a:t>D</a:t>
            </a:r>
            <a:r>
              <a:rPr lang="en-CA" sz="1550" dirty="0">
                <a:effectLst/>
                <a:ea typeface="Times New Roman" panose="02020603050405020304" pitchFamily="18" charset="0"/>
                <a:cs typeface="Times New Roman" panose="02020603050405020304" pitchFamily="18" charset="0"/>
              </a:rPr>
              <a:t>ifferentiate between two SMR technologies:</a:t>
            </a:r>
          </a:p>
          <a:p>
            <a:pPr marL="658368" lvl="2" indent="0">
              <a:spcBef>
                <a:spcPts val="600"/>
              </a:spcBef>
              <a:buClr>
                <a:srgbClr val="002060"/>
              </a:buClr>
              <a:buNone/>
              <a:defRPr/>
            </a:pPr>
            <a:r>
              <a:rPr lang="en-CA" sz="1550" dirty="0">
                <a:effectLst/>
                <a:ea typeface="Times New Roman" panose="02020603050405020304" pitchFamily="18" charset="0"/>
                <a:cs typeface="Times New Roman" panose="02020603050405020304" pitchFamily="18" charset="0"/>
              </a:rPr>
              <a:t>1) design like current large reactors with a higher technology readiness level (TRL); and, </a:t>
            </a:r>
          </a:p>
          <a:p>
            <a:pPr marL="658368" lvl="2" indent="0">
              <a:spcBef>
                <a:spcPts val="600"/>
              </a:spcBef>
              <a:buClr>
                <a:srgbClr val="002060"/>
              </a:buClr>
              <a:buNone/>
              <a:defRPr/>
            </a:pPr>
            <a:r>
              <a:rPr lang="en-CA" sz="1550" dirty="0">
                <a:effectLst/>
                <a:ea typeface="Times New Roman" panose="02020603050405020304" pitchFamily="18" charset="0"/>
                <a:cs typeface="Times New Roman" panose="02020603050405020304" pitchFamily="18" charset="0"/>
              </a:rPr>
              <a:t>2) a differently designed, more advanced SMR technology with lower TRL.</a:t>
            </a:r>
          </a:p>
          <a:p>
            <a:pPr marL="201600" lvl="2" indent="0">
              <a:spcBef>
                <a:spcPts val="1500"/>
              </a:spcBef>
              <a:buClr>
                <a:srgbClr val="002060"/>
              </a:buClr>
              <a:buNone/>
              <a:defRPr/>
            </a:pPr>
            <a:r>
              <a:rPr lang="en-CA" sz="1550" dirty="0">
                <a:effectLst/>
                <a:ea typeface="Times New Roman" panose="02020603050405020304" pitchFamily="18" charset="0"/>
                <a:cs typeface="Times New Roman" panose="02020603050405020304" pitchFamily="18" charset="0"/>
              </a:rPr>
              <a:t>SMR Roadmap provides O&amp;M cost estimates for TRL high and low SMRs; benchmarks against combined cycle natural gas turbine (NGCC):</a:t>
            </a:r>
          </a:p>
          <a:p>
            <a:pPr marL="487350" lvl="2" indent="-285750">
              <a:spcBef>
                <a:spcPts val="600"/>
              </a:spcBef>
              <a:buClr>
                <a:srgbClr val="002060"/>
              </a:buClr>
              <a:defRPr/>
            </a:pPr>
            <a:r>
              <a:rPr lang="en-CA" sz="1550" dirty="0">
                <a:effectLst/>
                <a:ea typeface="Times New Roman" panose="02020603050405020304" pitchFamily="18" charset="0"/>
                <a:cs typeface="Times New Roman" panose="02020603050405020304" pitchFamily="18" charset="0"/>
              </a:rPr>
              <a:t>High TRL SMR: LCOE $87/MWh. Low-cost scenario is –27% and high costs is +34%</a:t>
            </a:r>
          </a:p>
          <a:p>
            <a:pPr marL="487350" lvl="2" indent="-285750">
              <a:spcBef>
                <a:spcPts val="600"/>
              </a:spcBef>
              <a:buClr>
                <a:srgbClr val="002060"/>
              </a:buClr>
              <a:defRPr/>
            </a:pPr>
            <a:r>
              <a:rPr lang="en-CA" sz="1550" dirty="0">
                <a:ea typeface="Times New Roman" panose="02020603050405020304" pitchFamily="18" charset="0"/>
                <a:cs typeface="Times New Roman" panose="02020603050405020304" pitchFamily="18" charset="0"/>
              </a:rPr>
              <a:t>Low TRL SMR L</a:t>
            </a:r>
            <a:r>
              <a:rPr lang="en-CA" sz="1550" dirty="0">
                <a:effectLst/>
                <a:ea typeface="Times New Roman" panose="02020603050405020304" pitchFamily="18" charset="0"/>
                <a:cs typeface="Times New Roman" panose="02020603050405020304" pitchFamily="18" charset="0"/>
              </a:rPr>
              <a:t>COE $80/MWh. Low-cost scenario is –21% and high costs is +39%</a:t>
            </a:r>
          </a:p>
          <a:p>
            <a:pPr marL="487350" lvl="2" indent="-285750">
              <a:spcBef>
                <a:spcPts val="600"/>
              </a:spcBef>
              <a:buClr>
                <a:srgbClr val="002060"/>
              </a:buClr>
              <a:defRPr/>
            </a:pPr>
            <a:r>
              <a:rPr lang="en-CA" sz="1550" dirty="0">
                <a:effectLst/>
                <a:ea typeface="Times New Roman" panose="02020603050405020304" pitchFamily="18" charset="0"/>
                <a:cs typeface="Times New Roman" panose="02020603050405020304" pitchFamily="18" charset="0"/>
              </a:rPr>
              <a:t>30-year life with discount rate of 6.15% for high TRL SMR; 9% for low TRL SMR.</a:t>
            </a:r>
          </a:p>
          <a:p>
            <a:pPr marL="0" indent="0">
              <a:buNone/>
            </a:pPr>
            <a:endParaRPr lang="en-CA" sz="2000" dirty="0"/>
          </a:p>
        </p:txBody>
      </p:sp>
      <p:pic>
        <p:nvPicPr>
          <p:cNvPr id="4" name="Picture 3">
            <a:extLst>
              <a:ext uri="{FF2B5EF4-FFF2-40B4-BE49-F238E27FC236}">
                <a16:creationId xmlns:a16="http://schemas.microsoft.com/office/drawing/2014/main" id="{10C37AE5-A9BA-4A0D-9E8B-CB9AD78F3DE1}"/>
              </a:ext>
            </a:extLst>
          </p:cNvPr>
          <p:cNvPicPr>
            <a:picLocks noChangeAspect="1"/>
          </p:cNvPicPr>
          <p:nvPr/>
        </p:nvPicPr>
        <p:blipFill>
          <a:blip r:embed="rId2"/>
          <a:stretch>
            <a:fillRect/>
          </a:stretch>
        </p:blipFill>
        <p:spPr>
          <a:xfrm>
            <a:off x="7816532" y="6083269"/>
            <a:ext cx="2247139" cy="274299"/>
          </a:xfrm>
          <a:prstGeom prst="rect">
            <a:avLst/>
          </a:prstGeom>
        </p:spPr>
      </p:pic>
      <p:pic>
        <p:nvPicPr>
          <p:cNvPr id="5" name="Picture 4">
            <a:extLst>
              <a:ext uri="{FF2B5EF4-FFF2-40B4-BE49-F238E27FC236}">
                <a16:creationId xmlns:a16="http://schemas.microsoft.com/office/drawing/2014/main" id="{57C3CEAA-C81D-45F9-A8C6-94FF553C5C8C}"/>
              </a:ext>
            </a:extLst>
          </p:cNvPr>
          <p:cNvPicPr>
            <a:picLocks noChangeAspect="1"/>
          </p:cNvPicPr>
          <p:nvPr/>
        </p:nvPicPr>
        <p:blipFill>
          <a:blip r:embed="rId3"/>
          <a:stretch>
            <a:fillRect/>
          </a:stretch>
        </p:blipFill>
        <p:spPr>
          <a:xfrm>
            <a:off x="10350682" y="5963739"/>
            <a:ext cx="1504212" cy="614220"/>
          </a:xfrm>
          <a:prstGeom prst="rect">
            <a:avLst/>
          </a:prstGeom>
        </p:spPr>
      </p:pic>
      <p:sp>
        <p:nvSpPr>
          <p:cNvPr id="6" name="Title 1">
            <a:extLst>
              <a:ext uri="{FF2B5EF4-FFF2-40B4-BE49-F238E27FC236}">
                <a16:creationId xmlns:a16="http://schemas.microsoft.com/office/drawing/2014/main" id="{D7B55289-0BB1-4553-ACF3-194657F6A230}"/>
              </a:ext>
            </a:extLst>
          </p:cNvPr>
          <p:cNvSpPr txBox="1">
            <a:spLocks/>
          </p:cNvSpPr>
          <p:nvPr/>
        </p:nvSpPr>
        <p:spPr>
          <a:xfrm>
            <a:off x="990600" y="152400"/>
            <a:ext cx="10515600" cy="18026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1F1D7D"/>
                </a:solidFill>
                <a:latin typeface="DINPro-Bold"/>
                <a:ea typeface="+mj-ea"/>
                <a:cs typeface="DINPro-Bold"/>
              </a:defRPr>
            </a:lvl1pPr>
          </a:lstStyle>
          <a:p>
            <a:r>
              <a:rPr lang="en-US" sz="4000" b="1" dirty="0">
                <a:solidFill>
                  <a:srgbClr val="00A4DE"/>
                </a:solidFill>
                <a:latin typeface="DIN Pro Bold" panose="020B0804020101020102" pitchFamily="34" charset="0"/>
                <a:cs typeface="DIN Pro Bold" panose="020B0804020101020102" pitchFamily="34" charset="0"/>
              </a:rPr>
              <a:t>Methodology Annex</a:t>
            </a:r>
          </a:p>
        </p:txBody>
      </p:sp>
    </p:spTree>
    <p:extLst>
      <p:ext uri="{BB962C8B-B14F-4D97-AF65-F5344CB8AC3E}">
        <p14:creationId xmlns:p14="http://schemas.microsoft.com/office/powerpoint/2010/main" val="1124977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73D03A-8AF3-44D8-BE9D-8AAD7A55A686}"/>
              </a:ext>
            </a:extLst>
          </p:cNvPr>
          <p:cNvSpPr>
            <a:spLocks noGrp="1"/>
          </p:cNvSpPr>
          <p:nvPr>
            <p:ph idx="1"/>
          </p:nvPr>
        </p:nvSpPr>
        <p:spPr>
          <a:xfrm>
            <a:off x="827473" y="1500347"/>
            <a:ext cx="10537054" cy="4463392"/>
          </a:xfrm>
          <a:noFill/>
          <a:ln w="82550">
            <a:noFill/>
          </a:ln>
        </p:spPr>
        <p:txBody>
          <a:bodyPr>
            <a:noAutofit/>
          </a:bodyPr>
          <a:lstStyle/>
          <a:p>
            <a:pPr>
              <a:lnSpc>
                <a:spcPct val="100000"/>
              </a:lnSpc>
              <a:spcBef>
                <a:spcPts val="0"/>
              </a:spcBef>
              <a:spcAft>
                <a:spcPts val="500"/>
              </a:spcAft>
              <a:buClr>
                <a:srgbClr val="002060"/>
              </a:buClr>
            </a:pPr>
            <a:r>
              <a:rPr lang="en-US" sz="1600" dirty="0"/>
              <a:t>Research conducted by EnviroEconomics and Navius Research studied the economic and climate implications of employing small modular reactors (SMRs) in Canada’s high-emitting industrial sectors. </a:t>
            </a:r>
          </a:p>
          <a:p>
            <a:pPr>
              <a:lnSpc>
                <a:spcPct val="100000"/>
              </a:lnSpc>
              <a:spcBef>
                <a:spcPts val="0"/>
              </a:spcBef>
              <a:spcAft>
                <a:spcPts val="500"/>
              </a:spcAft>
              <a:buClr>
                <a:srgbClr val="002060"/>
              </a:buClr>
            </a:pPr>
            <a:r>
              <a:rPr lang="en-US" sz="1600" dirty="0"/>
              <a:t>Much of the focus on SMRs has been on their ability to supply clean electricity into the grid. But, of equal importance is their potential to decarbonize heat and power in Canada’s industrial sectors. Oil sands, chemical manufacturing and mining currently contribute more than 30 per cent of Canada’s greenhouse gas emissions and face enormous challenges in reducing them. </a:t>
            </a:r>
          </a:p>
          <a:p>
            <a:pPr>
              <a:lnSpc>
                <a:spcPct val="100000"/>
              </a:lnSpc>
              <a:spcBef>
                <a:spcPts val="0"/>
              </a:spcBef>
              <a:spcAft>
                <a:spcPts val="500"/>
              </a:spcAft>
              <a:buClr>
                <a:srgbClr val="002060"/>
              </a:buClr>
            </a:pPr>
            <a:r>
              <a:rPr lang="en-US" sz="1600" dirty="0"/>
              <a:t>SMRs are particularly well-suited for these sectors given their ability to generate reliable, carbon-free electricity, and heat, with a much smaller land footprint than current reactors. These SMRs are often factory-constructed and modular, which means they are easily transported to remote or challenging locations. </a:t>
            </a:r>
          </a:p>
          <a:p>
            <a:pPr>
              <a:lnSpc>
                <a:spcPct val="100000"/>
              </a:lnSpc>
              <a:spcBef>
                <a:spcPts val="0"/>
              </a:spcBef>
              <a:spcAft>
                <a:spcPts val="500"/>
              </a:spcAft>
              <a:buClr>
                <a:srgbClr val="002060"/>
              </a:buClr>
            </a:pPr>
            <a:r>
              <a:rPr lang="en-US" sz="1600" dirty="0"/>
              <a:t>The model used by EnviroEconomics and Navius Research, which has been leveraged by several organizations including the Canadian Institute for Climate Choices and the International Council on Clean Transportation, explored a variety of cost and technical assumptions for deploying SMRs, which are currently in the research and development phase. </a:t>
            </a:r>
          </a:p>
          <a:p>
            <a:pPr>
              <a:lnSpc>
                <a:spcPct val="100000"/>
              </a:lnSpc>
              <a:spcBef>
                <a:spcPts val="0"/>
              </a:spcBef>
              <a:spcAft>
                <a:spcPts val="500"/>
              </a:spcAft>
              <a:buClr>
                <a:srgbClr val="002060"/>
              </a:buClr>
            </a:pPr>
            <a:r>
              <a:rPr lang="en-US" sz="1600" dirty="0"/>
              <a:t>Across all scenarios, SMRs delivered low-cost emission reductions, driving down the cost of getting to net-zero as a nation. With deployments set to begin as early as 2026, SMRs could be widespread by 2035 as the demand increases rapidly for reductions in the industrial sector. </a:t>
            </a:r>
            <a:endParaRPr lang="en-CA" sz="1600" dirty="0"/>
          </a:p>
        </p:txBody>
      </p:sp>
      <p:pic>
        <p:nvPicPr>
          <p:cNvPr id="4" name="Picture 3">
            <a:extLst>
              <a:ext uri="{FF2B5EF4-FFF2-40B4-BE49-F238E27FC236}">
                <a16:creationId xmlns:a16="http://schemas.microsoft.com/office/drawing/2014/main" id="{10C37AE5-A9BA-4A0D-9E8B-CB9AD78F3DE1}"/>
              </a:ext>
            </a:extLst>
          </p:cNvPr>
          <p:cNvPicPr>
            <a:picLocks noChangeAspect="1"/>
          </p:cNvPicPr>
          <p:nvPr/>
        </p:nvPicPr>
        <p:blipFill>
          <a:blip r:embed="rId2"/>
          <a:stretch>
            <a:fillRect/>
          </a:stretch>
        </p:blipFill>
        <p:spPr>
          <a:xfrm>
            <a:off x="7816532" y="6083269"/>
            <a:ext cx="2247139" cy="274299"/>
          </a:xfrm>
          <a:prstGeom prst="rect">
            <a:avLst/>
          </a:prstGeom>
        </p:spPr>
      </p:pic>
      <p:pic>
        <p:nvPicPr>
          <p:cNvPr id="5" name="Picture 4">
            <a:extLst>
              <a:ext uri="{FF2B5EF4-FFF2-40B4-BE49-F238E27FC236}">
                <a16:creationId xmlns:a16="http://schemas.microsoft.com/office/drawing/2014/main" id="{57C3CEAA-C81D-45F9-A8C6-94FF553C5C8C}"/>
              </a:ext>
            </a:extLst>
          </p:cNvPr>
          <p:cNvPicPr>
            <a:picLocks noChangeAspect="1"/>
          </p:cNvPicPr>
          <p:nvPr/>
        </p:nvPicPr>
        <p:blipFill>
          <a:blip r:embed="rId3"/>
          <a:stretch>
            <a:fillRect/>
          </a:stretch>
        </p:blipFill>
        <p:spPr>
          <a:xfrm>
            <a:off x="10350682" y="5963739"/>
            <a:ext cx="1504212" cy="614220"/>
          </a:xfrm>
          <a:prstGeom prst="rect">
            <a:avLst/>
          </a:prstGeom>
        </p:spPr>
      </p:pic>
      <p:sp>
        <p:nvSpPr>
          <p:cNvPr id="6" name="Title 1">
            <a:extLst>
              <a:ext uri="{FF2B5EF4-FFF2-40B4-BE49-F238E27FC236}">
                <a16:creationId xmlns:a16="http://schemas.microsoft.com/office/drawing/2014/main" id="{5E70FDC8-B2A9-4E6D-B305-99DF187A680E}"/>
              </a:ext>
            </a:extLst>
          </p:cNvPr>
          <p:cNvSpPr txBox="1">
            <a:spLocks/>
          </p:cNvSpPr>
          <p:nvPr/>
        </p:nvSpPr>
        <p:spPr>
          <a:xfrm>
            <a:off x="990600" y="152400"/>
            <a:ext cx="10515600" cy="18026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1F1D7D"/>
                </a:solidFill>
                <a:latin typeface="DINPro-Bold"/>
                <a:ea typeface="+mj-ea"/>
                <a:cs typeface="DINPro-Bold"/>
              </a:defRPr>
            </a:lvl1pPr>
          </a:lstStyle>
          <a:p>
            <a:r>
              <a:rPr lang="en-US" sz="4000" b="1" dirty="0">
                <a:solidFill>
                  <a:srgbClr val="00A4DE"/>
                </a:solidFill>
                <a:latin typeface="DIN Pro Bold" panose="020B0804020101020102" pitchFamily="34" charset="0"/>
                <a:cs typeface="DIN Pro Bold" panose="020B0804020101020102" pitchFamily="34" charset="0"/>
              </a:rPr>
              <a:t>Executive Summary</a:t>
            </a:r>
          </a:p>
        </p:txBody>
      </p:sp>
    </p:spTree>
    <p:extLst>
      <p:ext uri="{BB962C8B-B14F-4D97-AF65-F5344CB8AC3E}">
        <p14:creationId xmlns:p14="http://schemas.microsoft.com/office/powerpoint/2010/main" val="2161932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73D03A-8AF3-44D8-BE9D-8AAD7A55A686}"/>
              </a:ext>
            </a:extLst>
          </p:cNvPr>
          <p:cNvSpPr>
            <a:spLocks noGrp="1"/>
          </p:cNvSpPr>
          <p:nvPr>
            <p:ph idx="1"/>
          </p:nvPr>
        </p:nvSpPr>
        <p:spPr>
          <a:xfrm>
            <a:off x="827473" y="1500347"/>
            <a:ext cx="10537054" cy="4582922"/>
          </a:xfrm>
          <a:noFill/>
          <a:ln w="82550">
            <a:noFill/>
          </a:ln>
        </p:spPr>
        <p:txBody>
          <a:bodyPr>
            <a:noAutofit/>
          </a:bodyPr>
          <a:lstStyle/>
          <a:p>
            <a:pPr marR="0" lvl="0">
              <a:lnSpc>
                <a:spcPct val="100000"/>
              </a:lnSpc>
              <a:spcBef>
                <a:spcPts val="0"/>
              </a:spcBef>
              <a:spcAft>
                <a:spcPts val="500"/>
              </a:spcAft>
              <a:buClr>
                <a:srgbClr val="002060"/>
              </a:buClr>
            </a:pPr>
            <a:r>
              <a:rPr lang="en-US" sz="1700" dirty="0"/>
              <a:t>Between 2035-2050, SMRs could reduce GHG emissions by 216 </a:t>
            </a:r>
            <a:r>
              <a:rPr lang="en-US" sz="1700" dirty="0" err="1"/>
              <a:t>megatonnes</a:t>
            </a:r>
            <a:r>
              <a:rPr lang="en-US" sz="1700" dirty="0"/>
              <a:t> (Mt)* in the heavy industrial sector (Canada-wide emissions are approximately 700 Mt per year). That is the equivalent of removing all current emissions from the oil and gas sector for a one-year period** or taking more than three million cars off the road each year in Canada. </a:t>
            </a:r>
          </a:p>
          <a:p>
            <a:pPr marR="0" lvl="0">
              <a:lnSpc>
                <a:spcPct val="100000"/>
              </a:lnSpc>
              <a:spcBef>
                <a:spcPts val="0"/>
              </a:spcBef>
              <a:spcAft>
                <a:spcPts val="500"/>
              </a:spcAft>
              <a:buClr>
                <a:srgbClr val="002060"/>
              </a:buClr>
            </a:pPr>
            <a:r>
              <a:rPr lang="en-US" sz="1700" dirty="0"/>
              <a:t>Beyond their value in cutting GHG emissions in the Heavy Industrial Sector by 18 per cent by 2050, SMRs could lower the country’s cost of reaching net zero by more than five per cent and contribute up to $5 billion to GDP annually by 2050. This economic benefit comes from balance sheet savings for industry, with SMRs in some applications less expensive than alternatives.</a:t>
            </a:r>
          </a:p>
          <a:p>
            <a:pPr marR="0" lvl="0">
              <a:lnSpc>
                <a:spcPct val="100000"/>
              </a:lnSpc>
              <a:spcBef>
                <a:spcPts val="0"/>
              </a:spcBef>
              <a:spcAft>
                <a:spcPts val="500"/>
              </a:spcAft>
              <a:buClr>
                <a:srgbClr val="002060"/>
              </a:buClr>
            </a:pPr>
            <a:r>
              <a:rPr lang="en-US" sz="1700" dirty="0"/>
              <a:t>The introduction of SMRs to the industrial sector means that other technologies being considered - hydrogen, carbon capture utilization and storage, and renewable natural gas - which are widely needed and scarce, could be deployed elsewhere, potentially reducing GHG emissions and expenditures even further.</a:t>
            </a:r>
          </a:p>
          <a:p>
            <a:pPr marL="0" marR="0" lvl="0" indent="0">
              <a:lnSpc>
                <a:spcPct val="100000"/>
              </a:lnSpc>
              <a:spcBef>
                <a:spcPts val="0"/>
              </a:spcBef>
              <a:spcAft>
                <a:spcPts val="500"/>
              </a:spcAft>
              <a:buClr>
                <a:srgbClr val="002060"/>
              </a:buClr>
              <a:buNone/>
            </a:pPr>
            <a:endParaRPr lang="en-US" sz="1700" dirty="0"/>
          </a:p>
          <a:p>
            <a:pPr marL="0" marR="0" lvl="0" indent="0">
              <a:lnSpc>
                <a:spcPct val="100000"/>
              </a:lnSpc>
              <a:spcBef>
                <a:spcPts val="0"/>
              </a:spcBef>
              <a:spcAft>
                <a:spcPts val="500"/>
              </a:spcAft>
              <a:buClr>
                <a:srgbClr val="002060"/>
              </a:buClr>
              <a:buNone/>
            </a:pPr>
            <a:r>
              <a:rPr lang="en-US" sz="1200" i="1" dirty="0"/>
              <a:t>* </a:t>
            </a:r>
            <a:r>
              <a:rPr lang="en-US" sz="1200" i="1" dirty="0" err="1"/>
              <a:t>Megatonnes</a:t>
            </a:r>
            <a:r>
              <a:rPr lang="en-US" sz="1200" i="1" dirty="0"/>
              <a:t> - Standard measure for GHG reduction</a:t>
            </a:r>
          </a:p>
          <a:p>
            <a:pPr marL="0" marR="0" lvl="0" indent="0">
              <a:lnSpc>
                <a:spcPct val="100000"/>
              </a:lnSpc>
              <a:spcBef>
                <a:spcPts val="0"/>
              </a:spcBef>
              <a:spcAft>
                <a:spcPts val="500"/>
              </a:spcAft>
              <a:buClr>
                <a:srgbClr val="002060"/>
              </a:buClr>
              <a:buNone/>
            </a:pPr>
            <a:r>
              <a:rPr lang="en-US" sz="1200" i="1" dirty="0"/>
              <a:t>** Sourced from </a:t>
            </a:r>
            <a:r>
              <a:rPr lang="en-US" sz="1200" i="1" dirty="0">
                <a:hlinkClick r:id="rId2"/>
              </a:rPr>
              <a:t>Government of Canada GHG Emissions</a:t>
            </a:r>
            <a:endParaRPr lang="en-US" sz="1200" i="1" dirty="0"/>
          </a:p>
          <a:p>
            <a:pPr marL="0" marR="0" lvl="0" indent="0">
              <a:lnSpc>
                <a:spcPct val="100000"/>
              </a:lnSpc>
              <a:spcBef>
                <a:spcPts val="0"/>
              </a:spcBef>
              <a:spcAft>
                <a:spcPts val="500"/>
              </a:spcAft>
              <a:buClr>
                <a:srgbClr val="002060"/>
              </a:buClr>
              <a:buNone/>
            </a:pPr>
            <a:endParaRPr lang="en-CA" sz="1700" dirty="0"/>
          </a:p>
        </p:txBody>
      </p:sp>
      <p:pic>
        <p:nvPicPr>
          <p:cNvPr id="4" name="Picture 3">
            <a:extLst>
              <a:ext uri="{FF2B5EF4-FFF2-40B4-BE49-F238E27FC236}">
                <a16:creationId xmlns:a16="http://schemas.microsoft.com/office/drawing/2014/main" id="{10C37AE5-A9BA-4A0D-9E8B-CB9AD78F3DE1}"/>
              </a:ext>
            </a:extLst>
          </p:cNvPr>
          <p:cNvPicPr>
            <a:picLocks noChangeAspect="1"/>
          </p:cNvPicPr>
          <p:nvPr/>
        </p:nvPicPr>
        <p:blipFill>
          <a:blip r:embed="rId3"/>
          <a:stretch>
            <a:fillRect/>
          </a:stretch>
        </p:blipFill>
        <p:spPr>
          <a:xfrm>
            <a:off x="7816532" y="6083269"/>
            <a:ext cx="2247139" cy="274299"/>
          </a:xfrm>
          <a:prstGeom prst="rect">
            <a:avLst/>
          </a:prstGeom>
        </p:spPr>
      </p:pic>
      <p:pic>
        <p:nvPicPr>
          <p:cNvPr id="5" name="Picture 4">
            <a:extLst>
              <a:ext uri="{FF2B5EF4-FFF2-40B4-BE49-F238E27FC236}">
                <a16:creationId xmlns:a16="http://schemas.microsoft.com/office/drawing/2014/main" id="{57C3CEAA-C81D-45F9-A8C6-94FF553C5C8C}"/>
              </a:ext>
            </a:extLst>
          </p:cNvPr>
          <p:cNvPicPr>
            <a:picLocks noChangeAspect="1"/>
          </p:cNvPicPr>
          <p:nvPr/>
        </p:nvPicPr>
        <p:blipFill>
          <a:blip r:embed="rId4"/>
          <a:stretch>
            <a:fillRect/>
          </a:stretch>
        </p:blipFill>
        <p:spPr>
          <a:xfrm>
            <a:off x="10350682" y="5963739"/>
            <a:ext cx="1504212" cy="614220"/>
          </a:xfrm>
          <a:prstGeom prst="rect">
            <a:avLst/>
          </a:prstGeom>
        </p:spPr>
      </p:pic>
      <p:sp>
        <p:nvSpPr>
          <p:cNvPr id="6" name="Title 1">
            <a:extLst>
              <a:ext uri="{FF2B5EF4-FFF2-40B4-BE49-F238E27FC236}">
                <a16:creationId xmlns:a16="http://schemas.microsoft.com/office/drawing/2014/main" id="{5E70FDC8-B2A9-4E6D-B305-99DF187A680E}"/>
              </a:ext>
            </a:extLst>
          </p:cNvPr>
          <p:cNvSpPr txBox="1">
            <a:spLocks/>
          </p:cNvSpPr>
          <p:nvPr/>
        </p:nvSpPr>
        <p:spPr>
          <a:xfrm>
            <a:off x="990600" y="152400"/>
            <a:ext cx="10515600" cy="18026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1F1D7D"/>
                </a:solidFill>
                <a:latin typeface="DINPro-Bold"/>
                <a:ea typeface="+mj-ea"/>
                <a:cs typeface="DINPro-Bold"/>
              </a:defRPr>
            </a:lvl1pPr>
          </a:lstStyle>
          <a:p>
            <a:r>
              <a:rPr lang="en-US" sz="4000" b="1" dirty="0">
                <a:solidFill>
                  <a:srgbClr val="00A4DE"/>
                </a:solidFill>
                <a:latin typeface="DIN Pro Bold" panose="020B0804020101020102" pitchFamily="34" charset="0"/>
                <a:cs typeface="DIN Pro Bold" panose="020B0804020101020102" pitchFamily="34" charset="0"/>
              </a:rPr>
              <a:t>Highlights of the Data</a:t>
            </a:r>
          </a:p>
        </p:txBody>
      </p:sp>
    </p:spTree>
    <p:extLst>
      <p:ext uri="{BB962C8B-B14F-4D97-AF65-F5344CB8AC3E}">
        <p14:creationId xmlns:p14="http://schemas.microsoft.com/office/powerpoint/2010/main" val="2310831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73D03A-8AF3-44D8-BE9D-8AAD7A55A686}"/>
              </a:ext>
            </a:extLst>
          </p:cNvPr>
          <p:cNvSpPr>
            <a:spLocks noGrp="1"/>
          </p:cNvSpPr>
          <p:nvPr>
            <p:ph idx="1"/>
          </p:nvPr>
        </p:nvSpPr>
        <p:spPr>
          <a:xfrm>
            <a:off x="827473" y="1500347"/>
            <a:ext cx="10537054" cy="4463392"/>
          </a:xfrm>
          <a:noFill/>
          <a:ln w="82550">
            <a:noFill/>
          </a:ln>
        </p:spPr>
        <p:txBody>
          <a:bodyPr>
            <a:noAutofit/>
          </a:bodyPr>
          <a:lstStyle/>
          <a:p>
            <a:pPr>
              <a:lnSpc>
                <a:spcPct val="100000"/>
              </a:lnSpc>
              <a:spcBef>
                <a:spcPts val="0"/>
              </a:spcBef>
              <a:spcAft>
                <a:spcPts val="500"/>
              </a:spcAft>
              <a:buClr>
                <a:srgbClr val="002060"/>
              </a:buClr>
            </a:pPr>
            <a:r>
              <a:rPr lang="en-US" sz="1700" dirty="0"/>
              <a:t>SMRs could lower the country’s cost of reaching net zero by more than five per cent and contribute $5 billion to GDP per year by 2050, versus a scenario where SMRs aren’t available.</a:t>
            </a:r>
          </a:p>
          <a:p>
            <a:r>
              <a:rPr lang="en-US" sz="1700" dirty="0"/>
              <a:t>SMRs could contribute to getting to net zero by reducing GHG emissions by 14 Mt per year on average, the equivalent of taking over three million cars off the road per year.</a:t>
            </a:r>
          </a:p>
          <a:p>
            <a:r>
              <a:rPr lang="en-US" sz="1700" dirty="0"/>
              <a:t>Between 2035 and 2050, SMRs could reduce GHG emissions by 216 Mt in the industrial sector, which is more than the yearly GHG emissions created by all types of transportation across Canada.</a:t>
            </a:r>
          </a:p>
          <a:p>
            <a:r>
              <a:rPr lang="en-US" sz="1700" dirty="0"/>
              <a:t>The deployment of SMRs will reduce the cost for the pathway to NetZero 2050 in large industry. When comparing GHG reducing technologies, SMRs provide a lower cost option for industry versus technologies like hydrogen, carbon capture utilization and storage, renewable natural gas, and other approaches. Additionally, by adding SMRs to large industry, reducing Canada’s overall GHG emissions can be done for a cheaper cost than if SMRs were not available.</a:t>
            </a:r>
          </a:p>
          <a:p>
            <a:r>
              <a:rPr lang="en-US" sz="1700" dirty="0"/>
              <a:t>By using SMRs as a GHG reduction method in large industry, SMRs can displace the need for hydrogen and renewable natural gas technologies to decarbonize this industry. Instead, these displaced technologies can be used to reduce GHG emissions cheaper and easier in other industrial, household and transport heat and power applications.</a:t>
            </a:r>
          </a:p>
        </p:txBody>
      </p:sp>
      <p:pic>
        <p:nvPicPr>
          <p:cNvPr id="4" name="Picture 3">
            <a:extLst>
              <a:ext uri="{FF2B5EF4-FFF2-40B4-BE49-F238E27FC236}">
                <a16:creationId xmlns:a16="http://schemas.microsoft.com/office/drawing/2014/main" id="{10C37AE5-A9BA-4A0D-9E8B-CB9AD78F3DE1}"/>
              </a:ext>
            </a:extLst>
          </p:cNvPr>
          <p:cNvPicPr>
            <a:picLocks noChangeAspect="1"/>
          </p:cNvPicPr>
          <p:nvPr/>
        </p:nvPicPr>
        <p:blipFill>
          <a:blip r:embed="rId2"/>
          <a:stretch>
            <a:fillRect/>
          </a:stretch>
        </p:blipFill>
        <p:spPr>
          <a:xfrm>
            <a:off x="7816532" y="6083269"/>
            <a:ext cx="2247139" cy="274299"/>
          </a:xfrm>
          <a:prstGeom prst="rect">
            <a:avLst/>
          </a:prstGeom>
        </p:spPr>
      </p:pic>
      <p:pic>
        <p:nvPicPr>
          <p:cNvPr id="5" name="Picture 4">
            <a:extLst>
              <a:ext uri="{FF2B5EF4-FFF2-40B4-BE49-F238E27FC236}">
                <a16:creationId xmlns:a16="http://schemas.microsoft.com/office/drawing/2014/main" id="{57C3CEAA-C81D-45F9-A8C6-94FF553C5C8C}"/>
              </a:ext>
            </a:extLst>
          </p:cNvPr>
          <p:cNvPicPr>
            <a:picLocks noChangeAspect="1"/>
          </p:cNvPicPr>
          <p:nvPr/>
        </p:nvPicPr>
        <p:blipFill>
          <a:blip r:embed="rId3"/>
          <a:stretch>
            <a:fillRect/>
          </a:stretch>
        </p:blipFill>
        <p:spPr>
          <a:xfrm>
            <a:off x="10350682" y="5963739"/>
            <a:ext cx="1504212" cy="614220"/>
          </a:xfrm>
          <a:prstGeom prst="rect">
            <a:avLst/>
          </a:prstGeom>
        </p:spPr>
      </p:pic>
      <p:sp>
        <p:nvSpPr>
          <p:cNvPr id="6" name="Title 1">
            <a:extLst>
              <a:ext uri="{FF2B5EF4-FFF2-40B4-BE49-F238E27FC236}">
                <a16:creationId xmlns:a16="http://schemas.microsoft.com/office/drawing/2014/main" id="{5E70FDC8-B2A9-4E6D-B305-99DF187A680E}"/>
              </a:ext>
            </a:extLst>
          </p:cNvPr>
          <p:cNvSpPr txBox="1">
            <a:spLocks/>
          </p:cNvSpPr>
          <p:nvPr/>
        </p:nvSpPr>
        <p:spPr>
          <a:xfrm>
            <a:off x="990600" y="152400"/>
            <a:ext cx="10515600" cy="18026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1F1D7D"/>
                </a:solidFill>
                <a:latin typeface="DINPro-Bold"/>
                <a:ea typeface="+mj-ea"/>
                <a:cs typeface="DINPro-Bold"/>
              </a:defRPr>
            </a:lvl1pPr>
          </a:lstStyle>
          <a:p>
            <a:r>
              <a:rPr lang="en-US" sz="4000" b="1" dirty="0">
                <a:solidFill>
                  <a:srgbClr val="00A4DE"/>
                </a:solidFill>
                <a:latin typeface="DIN Pro Bold" panose="020B0804020101020102" pitchFamily="34" charset="0"/>
                <a:cs typeface="DIN Pro Bold" panose="020B0804020101020102" pitchFamily="34" charset="0"/>
              </a:rPr>
              <a:t>Key Results</a:t>
            </a:r>
          </a:p>
        </p:txBody>
      </p:sp>
    </p:spTree>
    <p:extLst>
      <p:ext uri="{BB962C8B-B14F-4D97-AF65-F5344CB8AC3E}">
        <p14:creationId xmlns:p14="http://schemas.microsoft.com/office/powerpoint/2010/main" val="248453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73D03A-8AF3-44D8-BE9D-8AAD7A55A686}"/>
              </a:ext>
            </a:extLst>
          </p:cNvPr>
          <p:cNvSpPr>
            <a:spLocks noGrp="1"/>
          </p:cNvSpPr>
          <p:nvPr>
            <p:ph idx="1"/>
          </p:nvPr>
        </p:nvSpPr>
        <p:spPr>
          <a:xfrm>
            <a:off x="827473" y="1500347"/>
            <a:ext cx="10537054" cy="4463392"/>
          </a:xfrm>
          <a:noFill/>
          <a:ln w="82550">
            <a:noFill/>
          </a:ln>
        </p:spPr>
        <p:txBody>
          <a:bodyPr>
            <a:noAutofit/>
          </a:bodyPr>
          <a:lstStyle/>
          <a:p>
            <a:r>
              <a:rPr lang="en-US" sz="1700" dirty="0"/>
              <a:t>Across the range of the cost and technical feasibility assumptions tested, SMRs continued to deliver low-cost emission reductions.</a:t>
            </a:r>
          </a:p>
          <a:p>
            <a:r>
              <a:rPr lang="en-US" sz="1700" dirty="0"/>
              <a:t>The modelling demonstrated SMRs will become very important after 2035 as more reductions from the industrial sector are needed to achieve net zero, as most other sectors will be abating heavily by this point and industry will need to catch up. </a:t>
            </a:r>
            <a:endParaRPr lang="en-CA" sz="2000" dirty="0"/>
          </a:p>
          <a:p>
            <a:pPr marL="0" indent="0">
              <a:buNone/>
            </a:pPr>
            <a:endParaRPr lang="en-CA" sz="1700" dirty="0"/>
          </a:p>
          <a:p>
            <a:pPr marL="0" indent="0">
              <a:buNone/>
            </a:pPr>
            <a:r>
              <a:rPr lang="en-US" sz="1400" i="1" dirty="0"/>
              <a:t>Note: The modelling assumed that the Liberals’ announced carbon price of 170$/</a:t>
            </a:r>
            <a:r>
              <a:rPr lang="en-US" sz="1400" i="1" dirty="0" err="1"/>
              <a:t>tonne</a:t>
            </a:r>
            <a:r>
              <a:rPr lang="en-US" sz="1400" i="1" dirty="0"/>
              <a:t> is the price input in the early 2030’s, coinciding with the introduction of SMRs and that that price triggers significant SMR adoption that accelerates after that point as carbon pricing rises under various scenarios.</a:t>
            </a:r>
            <a:endParaRPr lang="en-CA" sz="1400" i="1" dirty="0"/>
          </a:p>
        </p:txBody>
      </p:sp>
      <p:pic>
        <p:nvPicPr>
          <p:cNvPr id="4" name="Picture 3">
            <a:extLst>
              <a:ext uri="{FF2B5EF4-FFF2-40B4-BE49-F238E27FC236}">
                <a16:creationId xmlns:a16="http://schemas.microsoft.com/office/drawing/2014/main" id="{10C37AE5-A9BA-4A0D-9E8B-CB9AD78F3DE1}"/>
              </a:ext>
            </a:extLst>
          </p:cNvPr>
          <p:cNvPicPr>
            <a:picLocks noChangeAspect="1"/>
          </p:cNvPicPr>
          <p:nvPr/>
        </p:nvPicPr>
        <p:blipFill>
          <a:blip r:embed="rId2"/>
          <a:stretch>
            <a:fillRect/>
          </a:stretch>
        </p:blipFill>
        <p:spPr>
          <a:xfrm>
            <a:off x="7816532" y="6083269"/>
            <a:ext cx="2247139" cy="274299"/>
          </a:xfrm>
          <a:prstGeom prst="rect">
            <a:avLst/>
          </a:prstGeom>
        </p:spPr>
      </p:pic>
      <p:pic>
        <p:nvPicPr>
          <p:cNvPr id="5" name="Picture 4">
            <a:extLst>
              <a:ext uri="{FF2B5EF4-FFF2-40B4-BE49-F238E27FC236}">
                <a16:creationId xmlns:a16="http://schemas.microsoft.com/office/drawing/2014/main" id="{57C3CEAA-C81D-45F9-A8C6-94FF553C5C8C}"/>
              </a:ext>
            </a:extLst>
          </p:cNvPr>
          <p:cNvPicPr>
            <a:picLocks noChangeAspect="1"/>
          </p:cNvPicPr>
          <p:nvPr/>
        </p:nvPicPr>
        <p:blipFill>
          <a:blip r:embed="rId3"/>
          <a:stretch>
            <a:fillRect/>
          </a:stretch>
        </p:blipFill>
        <p:spPr>
          <a:xfrm>
            <a:off x="10350682" y="5963739"/>
            <a:ext cx="1504212" cy="614220"/>
          </a:xfrm>
          <a:prstGeom prst="rect">
            <a:avLst/>
          </a:prstGeom>
        </p:spPr>
      </p:pic>
      <p:sp>
        <p:nvSpPr>
          <p:cNvPr id="6" name="Title 1">
            <a:extLst>
              <a:ext uri="{FF2B5EF4-FFF2-40B4-BE49-F238E27FC236}">
                <a16:creationId xmlns:a16="http://schemas.microsoft.com/office/drawing/2014/main" id="{5E70FDC8-B2A9-4E6D-B305-99DF187A680E}"/>
              </a:ext>
            </a:extLst>
          </p:cNvPr>
          <p:cNvSpPr txBox="1">
            <a:spLocks/>
          </p:cNvSpPr>
          <p:nvPr/>
        </p:nvSpPr>
        <p:spPr>
          <a:xfrm>
            <a:off x="990600" y="152400"/>
            <a:ext cx="10515600" cy="18026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1F1D7D"/>
                </a:solidFill>
                <a:latin typeface="DINPro-Bold"/>
                <a:ea typeface="+mj-ea"/>
                <a:cs typeface="DINPro-Bold"/>
              </a:defRPr>
            </a:lvl1pPr>
          </a:lstStyle>
          <a:p>
            <a:r>
              <a:rPr lang="en-US" sz="4000" b="1" dirty="0">
                <a:solidFill>
                  <a:srgbClr val="00A4DE"/>
                </a:solidFill>
                <a:latin typeface="DIN Pro Bold" panose="020B0804020101020102" pitchFamily="34" charset="0"/>
                <a:cs typeface="DIN Pro Bold" panose="020B0804020101020102" pitchFamily="34" charset="0"/>
              </a:rPr>
              <a:t>Key Results (continued)</a:t>
            </a:r>
          </a:p>
        </p:txBody>
      </p:sp>
    </p:spTree>
    <p:extLst>
      <p:ext uri="{BB962C8B-B14F-4D97-AF65-F5344CB8AC3E}">
        <p14:creationId xmlns:p14="http://schemas.microsoft.com/office/powerpoint/2010/main" val="4287853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0C37AE5-A9BA-4A0D-9E8B-CB9AD78F3DE1}"/>
              </a:ext>
            </a:extLst>
          </p:cNvPr>
          <p:cNvPicPr>
            <a:picLocks noChangeAspect="1"/>
          </p:cNvPicPr>
          <p:nvPr/>
        </p:nvPicPr>
        <p:blipFill>
          <a:blip r:embed="rId2"/>
          <a:stretch>
            <a:fillRect/>
          </a:stretch>
        </p:blipFill>
        <p:spPr>
          <a:xfrm>
            <a:off x="7816532" y="6083269"/>
            <a:ext cx="2247139" cy="274299"/>
          </a:xfrm>
          <a:prstGeom prst="rect">
            <a:avLst/>
          </a:prstGeom>
        </p:spPr>
      </p:pic>
      <p:pic>
        <p:nvPicPr>
          <p:cNvPr id="5" name="Picture 4">
            <a:extLst>
              <a:ext uri="{FF2B5EF4-FFF2-40B4-BE49-F238E27FC236}">
                <a16:creationId xmlns:a16="http://schemas.microsoft.com/office/drawing/2014/main" id="{57C3CEAA-C81D-45F9-A8C6-94FF553C5C8C}"/>
              </a:ext>
            </a:extLst>
          </p:cNvPr>
          <p:cNvPicPr>
            <a:picLocks noChangeAspect="1"/>
          </p:cNvPicPr>
          <p:nvPr/>
        </p:nvPicPr>
        <p:blipFill>
          <a:blip r:embed="rId3"/>
          <a:stretch>
            <a:fillRect/>
          </a:stretch>
        </p:blipFill>
        <p:spPr>
          <a:xfrm>
            <a:off x="10350682" y="5963739"/>
            <a:ext cx="1504212" cy="614220"/>
          </a:xfrm>
          <a:prstGeom prst="rect">
            <a:avLst/>
          </a:prstGeom>
        </p:spPr>
      </p:pic>
      <p:sp>
        <p:nvSpPr>
          <p:cNvPr id="3" name="TextBox 2">
            <a:extLst>
              <a:ext uri="{FF2B5EF4-FFF2-40B4-BE49-F238E27FC236}">
                <a16:creationId xmlns:a16="http://schemas.microsoft.com/office/drawing/2014/main" id="{0E93B3E7-A7D0-45F9-9972-289EFC9FF3C7}"/>
              </a:ext>
            </a:extLst>
          </p:cNvPr>
          <p:cNvSpPr txBox="1"/>
          <p:nvPr/>
        </p:nvSpPr>
        <p:spPr>
          <a:xfrm>
            <a:off x="905691" y="2107474"/>
            <a:ext cx="10502537" cy="2246769"/>
          </a:xfrm>
          <a:prstGeom prst="rect">
            <a:avLst/>
          </a:prstGeom>
          <a:noFill/>
          <a:ln w="82550">
            <a:noFill/>
          </a:ln>
        </p:spPr>
        <p:txBody>
          <a:bodyPr wrap="square" rtlCol="0">
            <a:spAutoFit/>
          </a:bodyPr>
          <a:lstStyle/>
          <a:p>
            <a:r>
              <a:rPr kumimoji="0" lang="en-US" sz="2800" b="1" i="0" u="none" strike="noStrike" kern="1200" cap="none" spc="0" normalizeH="0" baseline="0" noProof="0" dirty="0">
                <a:ln>
                  <a:noFill/>
                </a:ln>
                <a:effectLst/>
                <a:uLnTx/>
                <a:uFillTx/>
                <a:latin typeface="DINPro-Bold" panose="02000503030000020004" pitchFamily="2" charset="0"/>
                <a:ea typeface="+mj-ea"/>
                <a:cs typeface="DINPro-Bold"/>
              </a:rPr>
              <a:t>1. Project Overview</a:t>
            </a:r>
            <a:br>
              <a:rPr kumimoji="0" lang="en-US" sz="2800" b="1" i="0" u="none" strike="noStrike" kern="1200" cap="none" spc="0" normalizeH="0" baseline="0" noProof="0" dirty="0">
                <a:ln>
                  <a:noFill/>
                </a:ln>
                <a:effectLst/>
                <a:uLnTx/>
                <a:uFillTx/>
                <a:latin typeface="DINPro-Bold" panose="02000503030000020004" pitchFamily="2" charset="0"/>
                <a:ea typeface="+mj-ea"/>
                <a:cs typeface="DINPro-Bold"/>
              </a:rPr>
            </a:br>
            <a:r>
              <a:rPr kumimoji="0" lang="en-US" sz="2800" b="1" i="0" u="none" strike="noStrike" kern="1200" cap="none" spc="0" normalizeH="0" baseline="0" noProof="0" dirty="0">
                <a:ln>
                  <a:noFill/>
                </a:ln>
                <a:effectLst/>
                <a:uLnTx/>
                <a:uFillTx/>
                <a:latin typeface="DINPro-Bold" panose="02000503030000020004" pitchFamily="2" charset="0"/>
                <a:ea typeface="+mj-ea"/>
                <a:cs typeface="DINPro-Bold"/>
              </a:rPr>
              <a:t>2. Canada’s Net Zero Challenge</a:t>
            </a:r>
            <a:br>
              <a:rPr kumimoji="0" lang="en-US" sz="2800" b="1" i="0" u="none" strike="noStrike" kern="1200" cap="none" spc="0" normalizeH="0" baseline="0" noProof="0" dirty="0">
                <a:ln>
                  <a:noFill/>
                </a:ln>
                <a:effectLst/>
                <a:uLnTx/>
                <a:uFillTx/>
                <a:latin typeface="DINPro-Bold" panose="02000503030000020004" pitchFamily="2" charset="0"/>
                <a:ea typeface="+mj-ea"/>
                <a:cs typeface="DINPro-Bold"/>
              </a:rPr>
            </a:br>
            <a:r>
              <a:rPr kumimoji="0" lang="en-US" sz="2800" b="1" i="0" u="none" strike="noStrike" kern="1200" cap="none" spc="0" normalizeH="0" baseline="0" noProof="0" dirty="0">
                <a:ln>
                  <a:noFill/>
                </a:ln>
                <a:effectLst/>
                <a:uLnTx/>
                <a:uFillTx/>
                <a:latin typeface="DINPro-Bold" panose="02000503030000020004" pitchFamily="2" charset="0"/>
                <a:ea typeface="+mj-ea"/>
                <a:cs typeface="DINPro-Bold"/>
              </a:rPr>
              <a:t>3. Decarbonizing Canada’s Heaviest Industries</a:t>
            </a:r>
            <a:br>
              <a:rPr kumimoji="0" lang="en-US" sz="2800" b="1" i="0" u="none" strike="noStrike" kern="1200" cap="none" spc="0" normalizeH="0" baseline="0" noProof="0" dirty="0">
                <a:ln>
                  <a:noFill/>
                </a:ln>
                <a:effectLst/>
                <a:uLnTx/>
                <a:uFillTx/>
                <a:latin typeface="DINPro-Bold" panose="02000503030000020004" pitchFamily="2" charset="0"/>
                <a:ea typeface="+mj-ea"/>
                <a:cs typeface="DINPro-Bold"/>
              </a:rPr>
            </a:br>
            <a:r>
              <a:rPr kumimoji="0" lang="en-US" sz="2800" b="1" i="0" u="none" strike="noStrike" kern="1200" cap="none" spc="0" normalizeH="0" baseline="0" noProof="0" dirty="0">
                <a:ln>
                  <a:noFill/>
                </a:ln>
                <a:effectLst/>
                <a:uLnTx/>
                <a:uFillTx/>
                <a:latin typeface="DINPro-Bold" panose="02000503030000020004" pitchFamily="2" charset="0"/>
                <a:ea typeface="+mj-ea"/>
                <a:cs typeface="DINPro-Bold"/>
              </a:rPr>
              <a:t>4. Lessening the Economic Cost of Net Zero</a:t>
            </a:r>
          </a:p>
          <a:p>
            <a:r>
              <a:rPr lang="en-US" sz="2800" b="1" dirty="0">
                <a:latin typeface="DINPro-Bold" panose="02000503030000020004" pitchFamily="2" charset="0"/>
                <a:ea typeface="+mj-ea"/>
              </a:rPr>
              <a:t>5. Methodology Annex</a:t>
            </a:r>
            <a:endParaRPr lang="en-US" sz="2800" dirty="0">
              <a:latin typeface="DINPro-Bold" panose="02000503030000020004" pitchFamily="2" charset="0"/>
            </a:endParaRPr>
          </a:p>
        </p:txBody>
      </p:sp>
      <p:sp>
        <p:nvSpPr>
          <p:cNvPr id="2" name="TextBox 1">
            <a:extLst>
              <a:ext uri="{FF2B5EF4-FFF2-40B4-BE49-F238E27FC236}">
                <a16:creationId xmlns:a16="http://schemas.microsoft.com/office/drawing/2014/main" id="{5CE5E14B-C93C-44BA-9A06-87E8E534A20A}"/>
              </a:ext>
            </a:extLst>
          </p:cNvPr>
          <p:cNvSpPr txBox="1"/>
          <p:nvPr/>
        </p:nvSpPr>
        <p:spPr>
          <a:xfrm>
            <a:off x="905692" y="1194056"/>
            <a:ext cx="3100945" cy="707886"/>
          </a:xfrm>
          <a:prstGeom prst="rect">
            <a:avLst/>
          </a:prstGeom>
          <a:noFill/>
        </p:spPr>
        <p:txBody>
          <a:bodyPr wrap="square" rtlCol="0">
            <a:spAutoFit/>
          </a:bodyPr>
          <a:lstStyle/>
          <a:p>
            <a:r>
              <a:rPr lang="en-US" sz="4000" b="1" dirty="0">
                <a:solidFill>
                  <a:srgbClr val="00A4DE"/>
                </a:solidFill>
                <a:latin typeface="DIN Pro Bold" panose="020B0804020101020102" pitchFamily="34" charset="0"/>
                <a:ea typeface="+mj-ea"/>
                <a:cs typeface="DIN Pro Bold" panose="020B0804020101020102" pitchFamily="34" charset="0"/>
              </a:rPr>
              <a:t>Outline</a:t>
            </a:r>
            <a:endParaRPr lang="en-US" dirty="0">
              <a:latin typeface="DIN Pro Bold" panose="020B0804020101020102" pitchFamily="34" charset="0"/>
              <a:cs typeface="DIN Pro Bold" panose="020B0804020101020102" pitchFamily="34" charset="0"/>
            </a:endParaRPr>
          </a:p>
        </p:txBody>
      </p:sp>
    </p:spTree>
    <p:extLst>
      <p:ext uri="{BB962C8B-B14F-4D97-AF65-F5344CB8AC3E}">
        <p14:creationId xmlns:p14="http://schemas.microsoft.com/office/powerpoint/2010/main" val="1796009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73D03A-8AF3-44D8-BE9D-8AAD7A55A686}"/>
              </a:ext>
            </a:extLst>
          </p:cNvPr>
          <p:cNvSpPr>
            <a:spLocks noGrp="1"/>
          </p:cNvSpPr>
          <p:nvPr>
            <p:ph idx="1"/>
          </p:nvPr>
        </p:nvSpPr>
        <p:spPr>
          <a:xfrm>
            <a:off x="838200" y="1496228"/>
            <a:ext cx="10515600" cy="4664111"/>
          </a:xfrm>
        </p:spPr>
        <p:txBody>
          <a:bodyPr>
            <a:noAutofit/>
          </a:bodyPr>
          <a:lstStyle/>
          <a:p>
            <a:pPr marL="0" indent="0">
              <a:buClr>
                <a:srgbClr val="002060"/>
              </a:buClr>
              <a:buNone/>
            </a:pPr>
            <a:r>
              <a:rPr lang="en-US" sz="1700" dirty="0">
                <a:latin typeface="DINPro-Regular" panose="02000503030000020004" pitchFamily="50" charset="0"/>
              </a:rPr>
              <a:t>The Canadian SMR Secretariat hired EnviroEconomics to perform the study using Navius Research’s gTech model, </a:t>
            </a:r>
            <a:r>
              <a:rPr lang="en-CA" sz="1700" dirty="0">
                <a:latin typeface="DINPro-Regular" panose="02000503030000020004" pitchFamily="50" charset="0"/>
              </a:rPr>
              <a:t>a regionally explicit dynamic recursive CGE model forecasting economy, energy and GHGs to 2050.</a:t>
            </a:r>
          </a:p>
          <a:p>
            <a:pPr marL="0" indent="0">
              <a:buClr>
                <a:srgbClr val="002060"/>
              </a:buClr>
              <a:buNone/>
            </a:pPr>
            <a:r>
              <a:rPr lang="en-CA" sz="1700" dirty="0">
                <a:latin typeface="DINPro-Regular" panose="02000503030000020004" pitchFamily="50" charset="0"/>
              </a:rPr>
              <a:t>EnviroEconomics has divided the Project into two phases:</a:t>
            </a:r>
            <a:endParaRPr lang="en-US" sz="1700" dirty="0">
              <a:latin typeface="DINPro-Regular" panose="02000503030000020004" pitchFamily="50" charset="0"/>
            </a:endParaRPr>
          </a:p>
          <a:p>
            <a:pPr>
              <a:buClr>
                <a:srgbClr val="002060"/>
              </a:buClr>
            </a:pPr>
            <a:r>
              <a:rPr lang="en-CA" sz="1700" b="1" dirty="0">
                <a:latin typeface="DINPro-Regular" panose="02000503030000020004" pitchFamily="50" charset="0"/>
              </a:rPr>
              <a:t>Phase 1: SMRs Used to Decarbonize Canada’s Industrial Heat and Power</a:t>
            </a:r>
          </a:p>
          <a:p>
            <a:pPr lvl="1">
              <a:buClr>
                <a:srgbClr val="002060"/>
              </a:buClr>
            </a:pPr>
            <a:r>
              <a:rPr kumimoji="0" lang="en-US" sz="1700" b="0" i="0" u="none" strike="noStrike" kern="1200" cap="none" spc="0" normalizeH="0" baseline="0" noProof="0" dirty="0">
                <a:ln>
                  <a:noFill/>
                </a:ln>
                <a:effectLst/>
                <a:uLnTx/>
                <a:uFillTx/>
                <a:latin typeface="DINPro-Regular" panose="02000503030000020004" pitchFamily="50" charset="0"/>
                <a:cs typeface="+mn-cs"/>
              </a:rPr>
              <a:t>Regionally and sectorally explicit energy and emissions modelling to net zero by 2050.</a:t>
            </a:r>
          </a:p>
          <a:p>
            <a:pPr lvl="1">
              <a:buClr>
                <a:srgbClr val="002060"/>
              </a:buClr>
            </a:pPr>
            <a:r>
              <a:rPr lang="en-US" sz="1700" dirty="0">
                <a:latin typeface="DINPro-Regular" panose="02000503030000020004" pitchFamily="50" charset="0"/>
              </a:rPr>
              <a:t>Modelling and analysis complete.</a:t>
            </a:r>
          </a:p>
          <a:p>
            <a:pPr lvl="1">
              <a:buClr>
                <a:srgbClr val="002060"/>
              </a:buClr>
            </a:pPr>
            <a:r>
              <a:rPr kumimoji="0" lang="en-US" sz="1700" b="0" i="0" u="none" strike="noStrike" kern="1200" cap="none" spc="0" normalizeH="0" baseline="0" noProof="0" dirty="0">
                <a:ln>
                  <a:noFill/>
                </a:ln>
                <a:effectLst/>
                <a:uLnTx/>
                <a:uFillTx/>
                <a:latin typeface="DINPro-Regular" panose="02000503030000020004" pitchFamily="50" charset="0"/>
              </a:rPr>
              <a:t>SMRs used for </a:t>
            </a:r>
            <a:r>
              <a:rPr kumimoji="0" lang="en-US" sz="1700" b="1" i="0" u="none" strike="noStrike" kern="1200" cap="none" spc="0" normalizeH="0" baseline="0" noProof="0" dirty="0">
                <a:ln>
                  <a:noFill/>
                </a:ln>
                <a:effectLst/>
                <a:uLnTx/>
                <a:uFillTx/>
                <a:latin typeface="DINPro-Regular" panose="02000503030000020004" pitchFamily="50" charset="0"/>
              </a:rPr>
              <a:t>high grade industrial heat and power </a:t>
            </a:r>
            <a:r>
              <a:rPr kumimoji="0" lang="en-US" sz="1700" b="0" i="0" u="none" strike="noStrike" kern="1200" cap="none" spc="0" normalizeH="0" baseline="0" noProof="0" dirty="0">
                <a:ln>
                  <a:noFill/>
                </a:ln>
                <a:effectLst/>
                <a:uLnTx/>
                <a:uFillTx/>
                <a:latin typeface="DINPro-Regular" panose="02000503030000020004" pitchFamily="50" charset="0"/>
              </a:rPr>
              <a:t>in Canada’s </a:t>
            </a:r>
            <a:r>
              <a:rPr kumimoji="0" lang="en-US" sz="1700" b="1" i="0" u="none" strike="noStrike" kern="1200" cap="none" spc="0" normalizeH="0" baseline="0" noProof="0" dirty="0">
                <a:ln>
                  <a:noFill/>
                </a:ln>
                <a:effectLst/>
                <a:uLnTx/>
                <a:uFillTx/>
                <a:latin typeface="DINPro-Regular" panose="02000503030000020004" pitchFamily="50" charset="0"/>
              </a:rPr>
              <a:t>large emitter sectors</a:t>
            </a:r>
            <a:r>
              <a:rPr kumimoji="0" lang="en-US" sz="1700" b="0" i="0" u="none" strike="noStrike" kern="1200" cap="none" spc="0" normalizeH="0" baseline="0" noProof="0" dirty="0">
                <a:ln>
                  <a:noFill/>
                </a:ln>
                <a:effectLst/>
                <a:uLnTx/>
                <a:uFillTx/>
                <a:latin typeface="DINPro-Regular" panose="02000503030000020004" pitchFamily="50" charset="0"/>
              </a:rPr>
              <a:t>, &gt;75 MW.</a:t>
            </a:r>
          </a:p>
          <a:p>
            <a:pPr lvl="1">
              <a:buClr>
                <a:srgbClr val="002060"/>
              </a:buClr>
            </a:pPr>
            <a:r>
              <a:rPr lang="en-US" sz="1700" dirty="0">
                <a:latin typeface="DINPro-Regular" panose="02000503030000020004" pitchFamily="50" charset="0"/>
              </a:rPr>
              <a:t>Sectors are o</a:t>
            </a:r>
            <a:r>
              <a:rPr kumimoji="0" lang="en-US" sz="1700" b="0" i="0" u="none" strike="noStrike" kern="1200" cap="none" spc="0" normalizeH="0" baseline="0" noProof="0" dirty="0">
                <a:ln>
                  <a:noFill/>
                </a:ln>
                <a:effectLst/>
                <a:uLnTx/>
                <a:uFillTx/>
                <a:latin typeface="DINPro-Regular" panose="02000503030000020004" pitchFamily="50" charset="0"/>
              </a:rPr>
              <a:t>il sands, heavy oil upgrading, oil refining, mining, and chemistry.  </a:t>
            </a:r>
          </a:p>
          <a:p>
            <a:pPr lvl="1">
              <a:spcAft>
                <a:spcPts val="500"/>
              </a:spcAft>
              <a:buClr>
                <a:srgbClr val="002060"/>
              </a:buClr>
            </a:pPr>
            <a:r>
              <a:rPr kumimoji="0" lang="en-US" sz="1700" b="0" i="1" u="none" strike="noStrike" kern="1200" cap="none" spc="0" normalizeH="0" baseline="0" noProof="0" dirty="0">
                <a:ln>
                  <a:noFill/>
                </a:ln>
                <a:effectLst/>
                <a:uLnTx/>
                <a:uFillTx/>
                <a:latin typeface="DINPro-Regular" panose="02000503030000020004" pitchFamily="50" charset="0"/>
              </a:rPr>
              <a:t>High degree of uncertainty on cost and feasibility; multiple scenarios of cost and technical feasibility. </a:t>
            </a:r>
            <a:endParaRPr kumimoji="0" lang="en-US" sz="1700" i="1" u="none" strike="noStrike" kern="1200" cap="none" spc="0" normalizeH="0" baseline="0" noProof="0" dirty="0">
              <a:ln>
                <a:noFill/>
              </a:ln>
              <a:effectLst/>
              <a:uLnTx/>
              <a:uFillTx/>
              <a:latin typeface="DINPro-Regular" panose="02000503030000020004" pitchFamily="50" charset="0"/>
              <a:cs typeface="+mn-cs"/>
            </a:endParaRPr>
          </a:p>
          <a:p>
            <a:pPr marL="285750" lvl="3" indent="-285750">
              <a:spcBef>
                <a:spcPts val="1000"/>
              </a:spcBef>
              <a:spcAft>
                <a:spcPts val="200"/>
              </a:spcAft>
              <a:buClr>
                <a:srgbClr val="002060"/>
              </a:buClr>
              <a:defRPr/>
            </a:pPr>
            <a:r>
              <a:rPr lang="en-CA" sz="1700" b="1" dirty="0">
                <a:latin typeface="DINPro-Regular" panose="02000503030000020004" pitchFamily="50" charset="0"/>
              </a:rPr>
              <a:t>Next: Phase 2: SMRs Used to Decarbonize Canada’s Electric Power Grid</a:t>
            </a:r>
          </a:p>
          <a:p>
            <a:pPr marL="742950" lvl="4" indent="-285750">
              <a:spcBef>
                <a:spcPts val="200"/>
              </a:spcBef>
              <a:spcAft>
                <a:spcPts val="200"/>
              </a:spcAft>
              <a:buClr>
                <a:srgbClr val="002060"/>
              </a:buClr>
              <a:defRPr/>
            </a:pPr>
            <a:r>
              <a:rPr lang="en-CA" sz="1700" dirty="0">
                <a:latin typeface="DINPro-Regular" panose="02000503030000020004" pitchFamily="50" charset="0"/>
              </a:rPr>
              <a:t>Regionally explicit electricity sector modelling.</a:t>
            </a:r>
          </a:p>
          <a:p>
            <a:pPr marL="742950" lvl="4" indent="-285750">
              <a:spcBef>
                <a:spcPts val="200"/>
              </a:spcBef>
              <a:spcAft>
                <a:spcPts val="200"/>
              </a:spcAft>
              <a:buClr>
                <a:srgbClr val="002060"/>
              </a:buClr>
              <a:defRPr/>
            </a:pPr>
            <a:r>
              <a:rPr lang="en-CA" sz="1700" dirty="0">
                <a:latin typeface="DINPro-Regular" panose="02000503030000020004" pitchFamily="50" charset="0"/>
              </a:rPr>
              <a:t>Scope and timing to be determined.  </a:t>
            </a:r>
          </a:p>
          <a:p>
            <a:endParaRPr lang="en-CA" sz="2000" dirty="0"/>
          </a:p>
        </p:txBody>
      </p:sp>
      <p:pic>
        <p:nvPicPr>
          <p:cNvPr id="4" name="Picture 3">
            <a:extLst>
              <a:ext uri="{FF2B5EF4-FFF2-40B4-BE49-F238E27FC236}">
                <a16:creationId xmlns:a16="http://schemas.microsoft.com/office/drawing/2014/main" id="{10C37AE5-A9BA-4A0D-9E8B-CB9AD78F3DE1}"/>
              </a:ext>
            </a:extLst>
          </p:cNvPr>
          <p:cNvPicPr>
            <a:picLocks noChangeAspect="1"/>
          </p:cNvPicPr>
          <p:nvPr/>
        </p:nvPicPr>
        <p:blipFill>
          <a:blip r:embed="rId2"/>
          <a:stretch>
            <a:fillRect/>
          </a:stretch>
        </p:blipFill>
        <p:spPr>
          <a:xfrm>
            <a:off x="7816532" y="6083269"/>
            <a:ext cx="2247139" cy="274299"/>
          </a:xfrm>
          <a:prstGeom prst="rect">
            <a:avLst/>
          </a:prstGeom>
        </p:spPr>
      </p:pic>
      <p:pic>
        <p:nvPicPr>
          <p:cNvPr id="5" name="Picture 4">
            <a:extLst>
              <a:ext uri="{FF2B5EF4-FFF2-40B4-BE49-F238E27FC236}">
                <a16:creationId xmlns:a16="http://schemas.microsoft.com/office/drawing/2014/main" id="{57C3CEAA-C81D-45F9-A8C6-94FF553C5C8C}"/>
              </a:ext>
            </a:extLst>
          </p:cNvPr>
          <p:cNvPicPr>
            <a:picLocks noChangeAspect="1"/>
          </p:cNvPicPr>
          <p:nvPr/>
        </p:nvPicPr>
        <p:blipFill>
          <a:blip r:embed="rId3"/>
          <a:stretch>
            <a:fillRect/>
          </a:stretch>
        </p:blipFill>
        <p:spPr>
          <a:xfrm>
            <a:off x="10350682" y="5963739"/>
            <a:ext cx="1504212" cy="614220"/>
          </a:xfrm>
          <a:prstGeom prst="rect">
            <a:avLst/>
          </a:prstGeom>
        </p:spPr>
      </p:pic>
      <p:sp>
        <p:nvSpPr>
          <p:cNvPr id="6" name="Title 1">
            <a:extLst>
              <a:ext uri="{FF2B5EF4-FFF2-40B4-BE49-F238E27FC236}">
                <a16:creationId xmlns:a16="http://schemas.microsoft.com/office/drawing/2014/main" id="{62179719-679E-48E8-AA5C-44014C01A5F8}"/>
              </a:ext>
            </a:extLst>
          </p:cNvPr>
          <p:cNvSpPr txBox="1">
            <a:spLocks/>
          </p:cNvSpPr>
          <p:nvPr/>
        </p:nvSpPr>
        <p:spPr>
          <a:xfrm>
            <a:off x="990600" y="152400"/>
            <a:ext cx="10515600" cy="18026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1F1D7D"/>
                </a:solidFill>
                <a:latin typeface="DINPro-Bold"/>
                <a:ea typeface="+mj-ea"/>
                <a:cs typeface="DINPro-Bold"/>
              </a:defRPr>
            </a:lvl1pPr>
          </a:lstStyle>
          <a:p>
            <a:r>
              <a:rPr lang="en-US" sz="4000" b="1" dirty="0">
                <a:solidFill>
                  <a:srgbClr val="00A4DE"/>
                </a:solidFill>
                <a:latin typeface="DIN Pro Bold" panose="020B0804020101020102" pitchFamily="34" charset="0"/>
                <a:cs typeface="DIN Pro Bold" panose="020B0804020101020102" pitchFamily="34" charset="0"/>
              </a:rPr>
              <a:t>The Project Overview</a:t>
            </a:r>
          </a:p>
        </p:txBody>
      </p:sp>
    </p:spTree>
    <p:extLst>
      <p:ext uri="{BB962C8B-B14F-4D97-AF65-F5344CB8AC3E}">
        <p14:creationId xmlns:p14="http://schemas.microsoft.com/office/powerpoint/2010/main" val="1106316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73D03A-8AF3-44D8-BE9D-8AAD7A55A686}"/>
              </a:ext>
            </a:extLst>
          </p:cNvPr>
          <p:cNvSpPr>
            <a:spLocks noGrp="1"/>
          </p:cNvSpPr>
          <p:nvPr>
            <p:ph idx="1"/>
          </p:nvPr>
        </p:nvSpPr>
        <p:spPr>
          <a:xfrm>
            <a:off x="838200" y="1489166"/>
            <a:ext cx="10515600" cy="4517458"/>
          </a:xfrm>
        </p:spPr>
        <p:txBody>
          <a:bodyPr>
            <a:noAutofit/>
          </a:bodyPr>
          <a:lstStyle/>
          <a:p>
            <a:pPr marL="0" lvl="1" indent="0">
              <a:spcBef>
                <a:spcPts val="600"/>
              </a:spcBef>
              <a:spcAft>
                <a:spcPts val="600"/>
              </a:spcAft>
              <a:buClr>
                <a:srgbClr val="002060"/>
              </a:buClr>
              <a:buNone/>
              <a:defRPr/>
            </a:pPr>
            <a:r>
              <a:rPr lang="en-CA" sz="1700" b="1" dirty="0"/>
              <a:t>SMRs are a “net-zero” compliant technology for industrial emitters that successfully competes with other emerging abatement opportunities.</a:t>
            </a:r>
          </a:p>
          <a:p>
            <a:pPr marL="486918" lvl="1" indent="-285750">
              <a:spcBef>
                <a:spcPts val="600"/>
              </a:spcBef>
              <a:spcAft>
                <a:spcPts val="600"/>
              </a:spcAft>
              <a:buClr>
                <a:srgbClr val="002060"/>
              </a:buClr>
              <a:defRPr/>
            </a:pPr>
            <a:r>
              <a:rPr lang="en-CA" sz="1700" dirty="0"/>
              <a:t>GHG reductions are in the range of &lt;1 Mt to 43 Mt, averaging 14 Mt per year. </a:t>
            </a:r>
          </a:p>
          <a:p>
            <a:pPr marL="486918" lvl="1" indent="-285750">
              <a:spcBef>
                <a:spcPts val="600"/>
              </a:spcBef>
              <a:spcAft>
                <a:spcPts val="600"/>
              </a:spcAft>
              <a:buClr>
                <a:srgbClr val="002060"/>
              </a:buClr>
              <a:defRPr/>
            </a:pPr>
            <a:r>
              <a:rPr lang="en-CA" sz="1700" dirty="0"/>
              <a:t>60 to 190 (in the range of 100 to 300 MW) units deployed in the model, central run is 19,000 MW by 2050. </a:t>
            </a:r>
          </a:p>
          <a:p>
            <a:pPr marL="914400" lvl="2" indent="0">
              <a:spcBef>
                <a:spcPts val="600"/>
              </a:spcBef>
              <a:buClr>
                <a:srgbClr val="002060"/>
              </a:buClr>
              <a:buNone/>
              <a:defRPr/>
            </a:pPr>
            <a:endParaRPr lang="en-CA" sz="1700" dirty="0"/>
          </a:p>
          <a:p>
            <a:pPr marL="0" lvl="1" indent="0">
              <a:spcBef>
                <a:spcPts val="600"/>
              </a:spcBef>
              <a:spcAft>
                <a:spcPts val="600"/>
              </a:spcAft>
              <a:buClr>
                <a:srgbClr val="002060"/>
              </a:buClr>
              <a:buNone/>
              <a:defRPr/>
            </a:pPr>
            <a:r>
              <a:rPr lang="en-CA" sz="1700" b="1" dirty="0"/>
              <a:t>SMRs lower abatement costs relative to alternative pathways, reducing the carbon price needed for a 2050 net-zero pathway.</a:t>
            </a:r>
          </a:p>
          <a:p>
            <a:pPr marL="486918" lvl="1" indent="-285750">
              <a:spcBef>
                <a:spcPts val="600"/>
              </a:spcBef>
              <a:spcAft>
                <a:spcPts val="600"/>
              </a:spcAft>
              <a:buClr>
                <a:srgbClr val="002060"/>
              </a:buClr>
              <a:defRPr/>
            </a:pPr>
            <a:r>
              <a:rPr lang="en-CA" sz="1700" dirty="0"/>
              <a:t>SMRs can eliminate 18% of Heavy Industrial GHG emissions.</a:t>
            </a:r>
          </a:p>
          <a:p>
            <a:pPr marL="486918" lvl="1" indent="-285750">
              <a:spcBef>
                <a:spcPts val="600"/>
              </a:spcBef>
              <a:spcAft>
                <a:spcPts val="600"/>
              </a:spcAft>
              <a:buClr>
                <a:srgbClr val="002060"/>
              </a:buClr>
              <a:defRPr/>
            </a:pPr>
            <a:r>
              <a:rPr lang="en-CA" sz="1700" dirty="0"/>
              <a:t>SMRs free up low emitting energy carriers such as hydrogen and RNG to be used elsewhere. </a:t>
            </a:r>
          </a:p>
          <a:p>
            <a:pPr marL="486918" lvl="1" indent="-285750">
              <a:spcBef>
                <a:spcPts val="600"/>
              </a:spcBef>
              <a:spcAft>
                <a:spcPts val="600"/>
              </a:spcAft>
              <a:buClr>
                <a:srgbClr val="002060"/>
              </a:buClr>
              <a:defRPr/>
            </a:pPr>
            <a:r>
              <a:rPr lang="en-CA" sz="1700" dirty="0"/>
              <a:t>With SMRs, GDP gains to Canada in 2050 in the order of $5 billion (central run).</a:t>
            </a:r>
          </a:p>
          <a:p>
            <a:endParaRPr lang="en-CA" sz="2000" dirty="0"/>
          </a:p>
        </p:txBody>
      </p:sp>
      <p:pic>
        <p:nvPicPr>
          <p:cNvPr id="4" name="Picture 3">
            <a:extLst>
              <a:ext uri="{FF2B5EF4-FFF2-40B4-BE49-F238E27FC236}">
                <a16:creationId xmlns:a16="http://schemas.microsoft.com/office/drawing/2014/main" id="{10C37AE5-A9BA-4A0D-9E8B-CB9AD78F3DE1}"/>
              </a:ext>
            </a:extLst>
          </p:cNvPr>
          <p:cNvPicPr>
            <a:picLocks noChangeAspect="1"/>
          </p:cNvPicPr>
          <p:nvPr/>
        </p:nvPicPr>
        <p:blipFill>
          <a:blip r:embed="rId2"/>
          <a:stretch>
            <a:fillRect/>
          </a:stretch>
        </p:blipFill>
        <p:spPr>
          <a:xfrm>
            <a:off x="7816532" y="6083269"/>
            <a:ext cx="2247139" cy="274299"/>
          </a:xfrm>
          <a:prstGeom prst="rect">
            <a:avLst/>
          </a:prstGeom>
        </p:spPr>
      </p:pic>
      <p:pic>
        <p:nvPicPr>
          <p:cNvPr id="5" name="Picture 4">
            <a:extLst>
              <a:ext uri="{FF2B5EF4-FFF2-40B4-BE49-F238E27FC236}">
                <a16:creationId xmlns:a16="http://schemas.microsoft.com/office/drawing/2014/main" id="{57C3CEAA-C81D-45F9-A8C6-94FF553C5C8C}"/>
              </a:ext>
            </a:extLst>
          </p:cNvPr>
          <p:cNvPicPr>
            <a:picLocks noChangeAspect="1"/>
          </p:cNvPicPr>
          <p:nvPr/>
        </p:nvPicPr>
        <p:blipFill>
          <a:blip r:embed="rId3"/>
          <a:stretch>
            <a:fillRect/>
          </a:stretch>
        </p:blipFill>
        <p:spPr>
          <a:xfrm>
            <a:off x="10350682" y="5963739"/>
            <a:ext cx="1504212" cy="614220"/>
          </a:xfrm>
          <a:prstGeom prst="rect">
            <a:avLst/>
          </a:prstGeom>
        </p:spPr>
      </p:pic>
      <p:sp>
        <p:nvSpPr>
          <p:cNvPr id="6" name="Title 1">
            <a:extLst>
              <a:ext uri="{FF2B5EF4-FFF2-40B4-BE49-F238E27FC236}">
                <a16:creationId xmlns:a16="http://schemas.microsoft.com/office/drawing/2014/main" id="{994DDE1C-A4CD-43C9-BF91-7EA1839B3962}"/>
              </a:ext>
            </a:extLst>
          </p:cNvPr>
          <p:cNvSpPr txBox="1">
            <a:spLocks/>
          </p:cNvSpPr>
          <p:nvPr/>
        </p:nvSpPr>
        <p:spPr>
          <a:xfrm>
            <a:off x="990600" y="152400"/>
            <a:ext cx="10515600" cy="18026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1F1D7D"/>
                </a:solidFill>
                <a:latin typeface="DINPro-Bold"/>
                <a:ea typeface="+mj-ea"/>
                <a:cs typeface="DINPro-Bold"/>
              </a:defRPr>
            </a:lvl1pPr>
          </a:lstStyle>
          <a:p>
            <a:r>
              <a:rPr lang="en-US" sz="4000" b="1" dirty="0">
                <a:solidFill>
                  <a:srgbClr val="00A4DE"/>
                </a:solidFill>
                <a:latin typeface="DIN Pro Bold" panose="020B0804020101020102" pitchFamily="34" charset="0"/>
                <a:cs typeface="DIN Pro Bold" panose="020B0804020101020102" pitchFamily="34" charset="0"/>
              </a:rPr>
              <a:t>Key Insights from Phase 1</a:t>
            </a:r>
          </a:p>
        </p:txBody>
      </p:sp>
    </p:spTree>
    <p:extLst>
      <p:ext uri="{BB962C8B-B14F-4D97-AF65-F5344CB8AC3E}">
        <p14:creationId xmlns:p14="http://schemas.microsoft.com/office/powerpoint/2010/main" val="3445924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AC9CB3-AF4A-4C69-BA76-FD31F5617734}"/>
              </a:ext>
            </a:extLst>
          </p:cNvPr>
          <p:cNvSpPr>
            <a:spLocks noGrp="1"/>
          </p:cNvSpPr>
          <p:nvPr>
            <p:ph idx="1"/>
          </p:nvPr>
        </p:nvSpPr>
        <p:spPr>
          <a:xfrm>
            <a:off x="838200" y="1505380"/>
            <a:ext cx="10515600" cy="1406496"/>
          </a:xfrm>
        </p:spPr>
        <p:txBody>
          <a:bodyPr>
            <a:normAutofit lnSpcReduction="10000"/>
          </a:bodyPr>
          <a:lstStyle/>
          <a:p>
            <a:pPr marL="0" indent="0">
              <a:buClr>
                <a:srgbClr val="1F1D7D"/>
              </a:buClr>
              <a:buNone/>
            </a:pPr>
            <a:r>
              <a:rPr lang="en-US" sz="2400" dirty="0"/>
              <a:t>10 SMR deployment scenarios were modelled</a:t>
            </a:r>
          </a:p>
          <a:p>
            <a:pPr lvl="1">
              <a:lnSpc>
                <a:spcPct val="95000"/>
              </a:lnSpc>
              <a:buClr>
                <a:srgbClr val="1F1D7D"/>
              </a:buClr>
            </a:pPr>
            <a:r>
              <a:rPr lang="en-US" sz="1700" dirty="0"/>
              <a:t>Modelling and analysis explored GHG emissions benefits and economic outcomes of SMR cost and feasibility scenarios, with a view to helping Canada reach net zero emissions by 2050. </a:t>
            </a:r>
          </a:p>
          <a:p>
            <a:pPr marL="0" indent="0">
              <a:spcBef>
                <a:spcPts val="1500"/>
              </a:spcBef>
              <a:buNone/>
            </a:pPr>
            <a:r>
              <a:rPr lang="en-US" sz="2400" b="1" dirty="0"/>
              <a:t>Emission Pathways  </a:t>
            </a:r>
          </a:p>
        </p:txBody>
      </p:sp>
      <p:pic>
        <p:nvPicPr>
          <p:cNvPr id="5" name="Picture 4">
            <a:extLst>
              <a:ext uri="{FF2B5EF4-FFF2-40B4-BE49-F238E27FC236}">
                <a16:creationId xmlns:a16="http://schemas.microsoft.com/office/drawing/2014/main" id="{3CCC1ABA-BB01-4C5D-99EF-E6E0F93E1C72}"/>
              </a:ext>
            </a:extLst>
          </p:cNvPr>
          <p:cNvPicPr>
            <a:picLocks noChangeAspect="1"/>
          </p:cNvPicPr>
          <p:nvPr/>
        </p:nvPicPr>
        <p:blipFill>
          <a:blip r:embed="rId2"/>
          <a:stretch>
            <a:fillRect/>
          </a:stretch>
        </p:blipFill>
        <p:spPr>
          <a:xfrm>
            <a:off x="7816532" y="6083269"/>
            <a:ext cx="2247139" cy="274299"/>
          </a:xfrm>
          <a:prstGeom prst="rect">
            <a:avLst/>
          </a:prstGeom>
        </p:spPr>
      </p:pic>
      <p:pic>
        <p:nvPicPr>
          <p:cNvPr id="6" name="Picture 5">
            <a:extLst>
              <a:ext uri="{FF2B5EF4-FFF2-40B4-BE49-F238E27FC236}">
                <a16:creationId xmlns:a16="http://schemas.microsoft.com/office/drawing/2014/main" id="{992A5019-6114-49E3-8402-999BFCFBDEF2}"/>
              </a:ext>
            </a:extLst>
          </p:cNvPr>
          <p:cNvPicPr>
            <a:picLocks noChangeAspect="1"/>
          </p:cNvPicPr>
          <p:nvPr/>
        </p:nvPicPr>
        <p:blipFill>
          <a:blip r:embed="rId3"/>
          <a:stretch>
            <a:fillRect/>
          </a:stretch>
        </p:blipFill>
        <p:spPr>
          <a:xfrm>
            <a:off x="10350682" y="5963739"/>
            <a:ext cx="1504212" cy="614220"/>
          </a:xfrm>
          <a:prstGeom prst="rect">
            <a:avLst/>
          </a:prstGeom>
        </p:spPr>
      </p:pic>
      <p:sp>
        <p:nvSpPr>
          <p:cNvPr id="7" name="TextBox 6">
            <a:extLst>
              <a:ext uri="{FF2B5EF4-FFF2-40B4-BE49-F238E27FC236}">
                <a16:creationId xmlns:a16="http://schemas.microsoft.com/office/drawing/2014/main" id="{9309AA15-FCFF-4E61-BF99-12AF96F89252}"/>
              </a:ext>
            </a:extLst>
          </p:cNvPr>
          <p:cNvSpPr txBox="1"/>
          <p:nvPr/>
        </p:nvSpPr>
        <p:spPr>
          <a:xfrm>
            <a:off x="838200" y="2911876"/>
            <a:ext cx="10012680" cy="3308598"/>
          </a:xfrm>
          <a:prstGeom prst="rect">
            <a:avLst/>
          </a:prstGeom>
          <a:noFill/>
        </p:spPr>
        <p:txBody>
          <a:bodyPr wrap="square" rtlCol="0">
            <a:spAutoFit/>
          </a:bodyPr>
          <a:lstStyle/>
          <a:p>
            <a:pPr marL="0" lvl="1" indent="-73152">
              <a:spcBef>
                <a:spcPts val="600"/>
              </a:spcBef>
              <a:spcAft>
                <a:spcPts val="600"/>
              </a:spcAft>
              <a:buClr>
                <a:srgbClr val="002060"/>
              </a:buClr>
              <a:defRPr/>
            </a:pPr>
            <a:r>
              <a:rPr lang="en-US" sz="1700" b="1" dirty="0">
                <a:latin typeface="DINPro-Regular"/>
              </a:rPr>
              <a:t>Canada’s 2030 target to net zero</a:t>
            </a:r>
            <a:r>
              <a:rPr lang="en-US" sz="1700" dirty="0">
                <a:latin typeface="DINPro-Regular"/>
              </a:rPr>
              <a:t>: Current policy to 2030, 105 Mt in 2050. </a:t>
            </a:r>
          </a:p>
          <a:p>
            <a:pPr marL="285750" lvl="1" indent="-285750">
              <a:spcBef>
                <a:spcPts val="600"/>
              </a:spcBef>
              <a:buClr>
                <a:srgbClr val="002060"/>
              </a:buClr>
              <a:buFont typeface="Arial" panose="020B0604020202020204" pitchFamily="34" charset="0"/>
              <a:buChar char="•"/>
              <a:defRPr/>
            </a:pPr>
            <a:r>
              <a:rPr lang="en-US" sz="1700" dirty="0">
                <a:latin typeface="DINPro-Regular"/>
              </a:rPr>
              <a:t>Study simulated 10 SMR scenarios achieving the same GHG pathway.</a:t>
            </a:r>
          </a:p>
          <a:p>
            <a:pPr marL="285750" lvl="1" indent="-285750">
              <a:spcBef>
                <a:spcPts val="600"/>
              </a:spcBef>
              <a:buClr>
                <a:srgbClr val="002060"/>
              </a:buClr>
              <a:buFont typeface="Arial" panose="020B0604020202020204" pitchFamily="34" charset="0"/>
              <a:buChar char="•"/>
              <a:defRPr/>
            </a:pPr>
            <a:r>
              <a:rPr lang="en-US" sz="1700" dirty="0">
                <a:latin typeface="DINPro-Regular"/>
              </a:rPr>
              <a:t>These scenarios shifted GHG reduction burden among economic sectors, to hit the same target. </a:t>
            </a:r>
          </a:p>
          <a:p>
            <a:pPr marL="285750" lvl="1" indent="-285750">
              <a:spcBef>
                <a:spcPts val="600"/>
              </a:spcBef>
              <a:buClr>
                <a:srgbClr val="002060"/>
              </a:buClr>
              <a:buFont typeface="Arial" panose="020B0604020202020204" pitchFamily="34" charset="0"/>
              <a:buChar char="•"/>
              <a:defRPr/>
            </a:pPr>
            <a:r>
              <a:rPr lang="en-US" sz="1700" dirty="0">
                <a:latin typeface="DINPro-Regular"/>
              </a:rPr>
              <a:t>Results show that </a:t>
            </a:r>
            <a:r>
              <a:rPr lang="en-US" sz="1700" b="1" dirty="0">
                <a:latin typeface="DINPro-Regular"/>
              </a:rPr>
              <a:t>SMRs contribute emission reductions </a:t>
            </a:r>
            <a:r>
              <a:rPr lang="en-US" sz="1700" dirty="0">
                <a:latin typeface="DINPro-Regular"/>
              </a:rPr>
              <a:t>relative to a “no SMR” scenario.</a:t>
            </a:r>
          </a:p>
          <a:p>
            <a:pPr marL="285750" lvl="1" indent="-285750">
              <a:spcBef>
                <a:spcPts val="600"/>
              </a:spcBef>
              <a:buClr>
                <a:srgbClr val="002060"/>
              </a:buClr>
              <a:buFont typeface="Arial" panose="020B0604020202020204" pitchFamily="34" charset="0"/>
              <a:buChar char="•"/>
              <a:defRPr/>
            </a:pPr>
            <a:r>
              <a:rPr lang="en-US" sz="1700" dirty="0">
                <a:latin typeface="DINPro-Regular"/>
              </a:rPr>
              <a:t>In Phase 1, SMRs were applied to </a:t>
            </a:r>
            <a:r>
              <a:rPr lang="en-US" sz="1700" b="1" dirty="0">
                <a:latin typeface="DINPro-Regular"/>
              </a:rPr>
              <a:t>high grade industrial heat and power </a:t>
            </a:r>
            <a:r>
              <a:rPr lang="en-US" sz="1700" dirty="0">
                <a:latin typeface="DINPro-Regular"/>
              </a:rPr>
              <a:t>in the large emitter sectors, ~100 MW applications.</a:t>
            </a:r>
          </a:p>
          <a:p>
            <a:pPr marL="285750" lvl="1" indent="-285750">
              <a:spcBef>
                <a:spcPts val="600"/>
              </a:spcBef>
              <a:buClr>
                <a:srgbClr val="002060"/>
              </a:buClr>
              <a:buFont typeface="Arial" panose="020B0604020202020204" pitchFamily="34" charset="0"/>
              <a:buChar char="•"/>
              <a:defRPr/>
            </a:pPr>
            <a:r>
              <a:rPr lang="en-US" sz="1700" dirty="0">
                <a:latin typeface="DINPro-Regular"/>
              </a:rPr>
              <a:t>This explicitly competes SMRs against other emerging emission abatement options.</a:t>
            </a:r>
          </a:p>
          <a:p>
            <a:pPr marL="285750" lvl="1" indent="-285750">
              <a:spcBef>
                <a:spcPts val="600"/>
              </a:spcBef>
              <a:buClr>
                <a:srgbClr val="002060"/>
              </a:buClr>
              <a:buFont typeface="Arial" panose="020B0604020202020204" pitchFamily="34" charset="0"/>
              <a:buChar char="•"/>
              <a:defRPr/>
            </a:pPr>
            <a:r>
              <a:rPr lang="en-US" sz="1700" i="1" dirty="0">
                <a:latin typeface="DINPro-Regular"/>
              </a:rPr>
              <a:t>Note: Green hydrogen potential was not modelled – inclusion of hydrogen could expand the prospective benefits of using SMRs in Canada.</a:t>
            </a:r>
          </a:p>
          <a:p>
            <a:pPr marL="384048" lvl="2">
              <a:spcBef>
                <a:spcPts val="600"/>
              </a:spcBef>
              <a:spcAft>
                <a:spcPts val="600"/>
              </a:spcAft>
              <a:buClr>
                <a:srgbClr val="002060"/>
              </a:buClr>
              <a:defRPr/>
            </a:pPr>
            <a:endParaRPr lang="en-US" sz="1600" dirty="0">
              <a:latin typeface="DINPro-Medium" panose="02000503030000020004" pitchFamily="2" charset="0"/>
            </a:endParaRPr>
          </a:p>
        </p:txBody>
      </p:sp>
      <p:sp>
        <p:nvSpPr>
          <p:cNvPr id="8" name="Title 1">
            <a:extLst>
              <a:ext uri="{FF2B5EF4-FFF2-40B4-BE49-F238E27FC236}">
                <a16:creationId xmlns:a16="http://schemas.microsoft.com/office/drawing/2014/main" id="{8D99721D-46AD-4244-9C43-62323E0B2A84}"/>
              </a:ext>
            </a:extLst>
          </p:cNvPr>
          <p:cNvSpPr txBox="1">
            <a:spLocks/>
          </p:cNvSpPr>
          <p:nvPr/>
        </p:nvSpPr>
        <p:spPr>
          <a:xfrm>
            <a:off x="990600" y="152400"/>
            <a:ext cx="10515600" cy="18026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1F1D7D"/>
                </a:solidFill>
                <a:latin typeface="DINPro-Bold"/>
                <a:ea typeface="+mj-ea"/>
                <a:cs typeface="DINPro-Bold"/>
              </a:defRPr>
            </a:lvl1pPr>
          </a:lstStyle>
          <a:p>
            <a:r>
              <a:rPr lang="en-US" sz="4000" b="1" dirty="0">
                <a:solidFill>
                  <a:srgbClr val="00A4DE"/>
                </a:solidFill>
                <a:latin typeface="DIN Pro Bold" panose="020B0804020101020102" pitchFamily="34" charset="0"/>
                <a:cs typeface="DIN Pro Bold" panose="020B0804020101020102" pitchFamily="34" charset="0"/>
              </a:rPr>
              <a:t>Overview</a:t>
            </a:r>
          </a:p>
        </p:txBody>
      </p:sp>
    </p:spTree>
    <p:extLst>
      <p:ext uri="{BB962C8B-B14F-4D97-AF65-F5344CB8AC3E}">
        <p14:creationId xmlns:p14="http://schemas.microsoft.com/office/powerpoint/2010/main" val="39132331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23691</TotalTime>
  <Words>1979</Words>
  <Application>Microsoft Office PowerPoint</Application>
  <PresentationFormat>Widescreen</PresentationFormat>
  <Paragraphs>106</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DIN Pro Bold</vt:lpstr>
      <vt:lpstr>DINPro-Bold</vt:lpstr>
      <vt:lpstr>DINPro-Medium</vt:lpstr>
      <vt:lpstr>DINPro-Regular</vt:lpstr>
      <vt:lpstr>Office Theme</vt:lpstr>
      <vt:lpstr>  Emission and Economic Implications for Canada of  Using Small Modular Reactors (SMRs) in Heavy Industry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Stewart</dc:creator>
  <cp:lastModifiedBy>Chelsea Ferguson</cp:lastModifiedBy>
  <cp:revision>199</cp:revision>
  <dcterms:created xsi:type="dcterms:W3CDTF">2020-04-17T16:46:27Z</dcterms:created>
  <dcterms:modified xsi:type="dcterms:W3CDTF">2021-03-22T19:30:03Z</dcterms:modified>
</cp:coreProperties>
</file>